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5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3999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Winning the peace:</a:t>
            </a:r>
          </a:p>
          <a:p>
            <a:pPr algn="ctr"/>
            <a:r>
              <a:rPr 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Western Intervention and</a:t>
            </a:r>
            <a:r>
              <a:rPr 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Arab World</a:t>
            </a:r>
          </a:p>
          <a:p>
            <a:pPr algn="ctr"/>
            <a:endParaRPr lang="en-US" sz="30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case of Syria and regional </a:t>
            </a:r>
          </a:p>
          <a:p>
            <a:pPr algn="ctr"/>
            <a:r>
              <a:rPr lang="en-US" sz="3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US" sz="3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eopolitical implications</a:t>
            </a:r>
          </a:p>
          <a:p>
            <a:pPr algn="ctr"/>
            <a:endParaRPr lang="en-US" sz="30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Dr. Marat Terterov</a:t>
            </a:r>
          </a:p>
          <a:p>
            <a:pPr algn="ctr"/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NORAVANK Foundation,</a:t>
            </a:r>
          </a:p>
          <a:p>
            <a:pPr algn="ctr"/>
            <a:r>
              <a:rPr lang="en-US" sz="2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Yerevan</a:t>
            </a:r>
          </a:p>
        </p:txBody>
      </p:sp>
      <p:pic>
        <p:nvPicPr>
          <p:cNvPr id="2050" name="Picture 2" descr="http://www.noravank.am/img/logo_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108804"/>
            <a:ext cx="1057275" cy="749196"/>
          </a:xfrm>
          <a:prstGeom prst="rect">
            <a:avLst/>
          </a:prstGeom>
          <a:noFill/>
        </p:spPr>
      </p:pic>
      <p:pic>
        <p:nvPicPr>
          <p:cNvPr id="7" name="Picture 2" descr="http://theproletariankitchen.files.wordpress.com/2012/02/iraq-cartoon.jpg"/>
          <p:cNvPicPr>
            <a:picLocks noChangeAspect="1" noChangeArrowheads="1"/>
          </p:cNvPicPr>
          <p:nvPr/>
        </p:nvPicPr>
        <p:blipFill>
          <a:blip r:embed="rId3" cstate="print"/>
          <a:srcRect l="14649" b="3275"/>
          <a:stretch>
            <a:fillRect/>
          </a:stretch>
        </p:blipFill>
        <p:spPr bwMode="auto">
          <a:xfrm>
            <a:off x="3006725" y="4038600"/>
            <a:ext cx="3089275" cy="210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209" y="152400"/>
            <a:ext cx="8472832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 ONE</a:t>
            </a:r>
          </a:p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BROAD CONTEXT OF FOREIGN INTERVENTION</a:t>
            </a:r>
            <a:endParaRPr lang="en-US" sz="2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746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1500" b="1" u="sng" dirty="0" smtClean="0">
                <a:latin typeface="Arial" pitchFamily="34" charset="0"/>
                <a:cs typeface="Arial" pitchFamily="34" charset="0"/>
              </a:rPr>
              <a:t>INTERVENTION AND NON-INTERVENTION DO NOT HAVE A GOOD RECORD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81835"/>
            <a:ext cx="259080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Humanitarian Intervention and </a:t>
            </a:r>
          </a:p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Responsibility to Protect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124200" y="1676400"/>
            <a:ext cx="2971800" cy="6096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vs.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600200"/>
            <a:ext cx="259080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State Sovereignty</a:t>
            </a:r>
          </a:p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nd</a:t>
            </a:r>
          </a:p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Norm of Non-Intervention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646402"/>
            <a:ext cx="64770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Intervention to prevent the perpetration of mass atrocities and spillover effects?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633984" y="2438400"/>
            <a:ext cx="1347216" cy="68580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633984" y="3124200"/>
            <a:ext cx="1347216" cy="68580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3408402"/>
            <a:ext cx="64770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Refrain from intervening to avoid greater domestic and regional instability?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077968" y="4038600"/>
            <a:ext cx="484632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4038600"/>
            <a:ext cx="22098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Arab-Israeli conflict </a:t>
            </a:r>
          </a:p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(from 1948…)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14600" y="4572000"/>
            <a:ext cx="22098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Korean War (1950-1953)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800" y="4953000"/>
            <a:ext cx="2209800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Congo </a:t>
            </a:r>
          </a:p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(1960-1966 and today)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8200" y="5715000"/>
            <a:ext cx="22098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Somalia </a:t>
            </a:r>
          </a:p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(since 1991)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19400" y="5943600"/>
            <a:ext cx="2209800" cy="838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Bosnia-Herzegovina (1992-1995)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71800" y="5181600"/>
            <a:ext cx="2209800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Rwandan Genocide (1994)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0600" y="5638800"/>
            <a:ext cx="2209800" cy="762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Iraq</a:t>
            </a:r>
          </a:p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(1991-1992 and 2003-2011)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29400" y="4572000"/>
            <a:ext cx="22098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Afghanistan</a:t>
            </a:r>
          </a:p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(2001-today)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72000" y="4800600"/>
            <a:ext cx="22098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Kosovo</a:t>
            </a:r>
          </a:p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(1999)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81800" y="5410200"/>
            <a:ext cx="22098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Libya</a:t>
            </a:r>
          </a:p>
          <a:p>
            <a:pPr algn="ctr"/>
            <a:r>
              <a:rPr lang="en-US" sz="15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(2011)</a:t>
            </a:r>
            <a:endParaRPr lang="en-US" sz="15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  <p:bldP spid="11" grpId="0" build="allAtOnce" animBg="1"/>
      <p:bldP spid="12" grpId="0" animBg="1"/>
      <p:bldP spid="13" grpId="0" animBg="1"/>
      <p:bldP spid="14" grpId="0" build="allAtOnce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28600"/>
            <a:ext cx="29718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THE CASE OF LIBYA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895290"/>
            <a:ext cx="6477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 innovative example of intervention?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50184"/>
            <a:ext cx="35814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First time the UN SC gives reference to the responsibility to protect and humanitarian intervention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1956137"/>
            <a:ext cx="1447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Backseat position of the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1959114"/>
            <a:ext cx="2895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Demands of regime change from Libyans</a:t>
            </a:r>
          </a:p>
        </p:txBody>
      </p: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 flipH="1">
            <a:off x="2247900" y="1295400"/>
            <a:ext cx="2438400" cy="654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4648200" y="1295400"/>
            <a:ext cx="990600" cy="663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0"/>
          </p:cNvCxnSpPr>
          <p:nvPr/>
        </p:nvCxnSpPr>
        <p:spPr>
          <a:xfrm>
            <a:off x="4648200" y="1295400"/>
            <a:ext cx="3314700" cy="660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http://www.davegranlund.com/cartoons/wp-content/uploads/color-libyan-no-fly-web.jpg"/>
          <p:cNvPicPr>
            <a:picLocks noChangeAspect="1" noChangeArrowheads="1"/>
          </p:cNvPicPr>
          <p:nvPr/>
        </p:nvPicPr>
        <p:blipFill>
          <a:blip r:embed="rId2" cstate="print"/>
          <a:srcRect l="4000" t="3441" r="2667" b="3656"/>
          <a:stretch>
            <a:fillRect/>
          </a:stretch>
        </p:blipFill>
        <p:spPr bwMode="auto">
          <a:xfrm>
            <a:off x="4724400" y="3276600"/>
            <a:ext cx="4049889" cy="3124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524000" y="3733800"/>
            <a:ext cx="1371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BUT…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4343400"/>
            <a:ext cx="40386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Consequences of intervention?</a:t>
            </a:r>
          </a:p>
          <a:p>
            <a:pPr marL="457200" indent="-457200" algn="ctr">
              <a:buAutoNum type="arabicParenR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Int’l community long-term commitment?</a:t>
            </a:r>
          </a:p>
          <a:p>
            <a:pPr marL="457200" indent="-457200" algn="ctr">
              <a:buAutoNum type="arabicParenR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Effects of foreign presence on nation-building?</a:t>
            </a:r>
          </a:p>
          <a:p>
            <a:pPr marL="457200" indent="-457200" algn="ctr">
              <a:buAutoNum type="arabicParenR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Can Libya stand on its own legs?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6435"/>
            <a:ext cx="746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B. WHAT DRIVES THE DECISION TO INTERVENE? 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660737"/>
            <a:ext cx="4876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Morality, foreign policy and national interests?</a:t>
            </a:r>
          </a:p>
          <a:p>
            <a:pPr lvl="1"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Morality and hard-line national interests</a:t>
            </a:r>
          </a:p>
          <a:p>
            <a:pPr lvl="1" algn="just"/>
            <a:r>
              <a:rPr lang="en-US" sz="1500" dirty="0" smtClean="0">
                <a:latin typeface="Arial" pitchFamily="34" charset="0"/>
                <a:cs typeface="Arial" pitchFamily="34" charset="0"/>
              </a:rPr>
              <a:t>- If it were morality, conflicts like the one between Israel and the Palestinian territories would be over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339370"/>
            <a:ext cx="57912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The international community and double-standards?</a:t>
            </a:r>
          </a:p>
          <a:p>
            <a:r>
              <a:rPr lang="en-US" sz="1500" dirty="0" smtClean="0">
                <a:latin typeface="Arial" pitchFamily="34" charset="0"/>
                <a:cs typeface="Arial" pitchFamily="34" charset="0"/>
              </a:rPr>
              <a:t>- Turning a blind eye on a certain category of domestic crises/acts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3886201"/>
            <a:ext cx="4648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Do economic sanctions work?</a:t>
            </a:r>
          </a:p>
          <a:p>
            <a:pPr lvl="1" algn="just">
              <a:buFontTx/>
              <a:buChar char="-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Are they effective?</a:t>
            </a:r>
          </a:p>
          <a:p>
            <a:pPr lvl="1" algn="just">
              <a:buFontTx/>
              <a:buChar char="-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Do they depend on strategic/geopolitical interests?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715000"/>
            <a:ext cx="59436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“Interventions in Afghanistan and Iraq have eroded public support for military action.” (</a:t>
            </a:r>
            <a:r>
              <a:rPr lang="en-US" sz="1500" i="1" dirty="0" smtClean="0">
                <a:latin typeface="Arial" pitchFamily="34" charset="0"/>
                <a:cs typeface="Arial" pitchFamily="34" charset="0"/>
              </a:rPr>
              <a:t>J.S. Nye, The Intervention Dilemma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6386" name="Picture 2" descr="http://blogs.cfr.org/cook/files/2012/03/Agonies-of-Intervention-Syria-cropped2.jpg"/>
          <p:cNvPicPr>
            <a:picLocks noChangeAspect="1" noChangeArrowheads="1"/>
          </p:cNvPicPr>
          <p:nvPr/>
        </p:nvPicPr>
        <p:blipFill>
          <a:blip r:embed="rId2" cstate="print"/>
          <a:srcRect t="32756"/>
          <a:stretch>
            <a:fillRect/>
          </a:stretch>
        </p:blipFill>
        <p:spPr bwMode="auto">
          <a:xfrm>
            <a:off x="482722" y="762000"/>
            <a:ext cx="3632078" cy="1524000"/>
          </a:xfrm>
          <a:prstGeom prst="rect">
            <a:avLst/>
          </a:prstGeom>
          <a:noFill/>
        </p:spPr>
      </p:pic>
      <p:pic>
        <p:nvPicPr>
          <p:cNvPr id="16388" name="Picture 4" descr="http://www.izionist.org/wp-content/uploads/en_archive/2012/08/ebrahim_double_standards_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1971" y="1905000"/>
            <a:ext cx="3065829" cy="1981200"/>
          </a:xfrm>
          <a:prstGeom prst="rect">
            <a:avLst/>
          </a:prstGeom>
          <a:noFill/>
        </p:spPr>
      </p:pic>
      <p:pic>
        <p:nvPicPr>
          <p:cNvPr id="16390" name="Picture 6" descr="http://filipspagnoli.files.wordpress.com/2008/04/5ab4.jpg"/>
          <p:cNvPicPr>
            <a:picLocks noChangeAspect="1" noChangeArrowheads="1"/>
          </p:cNvPicPr>
          <p:nvPr/>
        </p:nvPicPr>
        <p:blipFill>
          <a:blip r:embed="rId4" cstate="print"/>
          <a:srcRect l="2000" t="4184" r="2000" b="8184"/>
          <a:stretch>
            <a:fillRect/>
          </a:stretch>
        </p:blipFill>
        <p:spPr bwMode="auto">
          <a:xfrm>
            <a:off x="304800" y="3048000"/>
            <a:ext cx="3733800" cy="2333625"/>
          </a:xfrm>
          <a:prstGeom prst="rect">
            <a:avLst/>
          </a:prstGeom>
          <a:noFill/>
        </p:spPr>
      </p:pic>
      <p:pic>
        <p:nvPicPr>
          <p:cNvPr id="16392" name="Picture 8" descr="http://socialistorganizer.org/wp-content/uploads/AntiWar-ba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876800"/>
            <a:ext cx="2828752" cy="174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6435"/>
            <a:ext cx="838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C. SENTIMENT IN THE MUSLIM WORLD DOES NOT FAVOUR WESTERN INTERVENTION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Are we witnessing a rise in </a:t>
            </a:r>
            <a:r>
              <a:rPr lang="en-US" sz="1500" b="1" u="sng" dirty="0" smtClean="0">
                <a:latin typeface="Arial" pitchFamily="34" charset="0"/>
                <a:cs typeface="Arial" pitchFamily="34" charset="0"/>
              </a:rPr>
              <a:t>Islamophobia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in the West and in </a:t>
            </a:r>
            <a:r>
              <a:rPr lang="en-US" sz="1500" b="1" u="sng" dirty="0" smtClean="0">
                <a:latin typeface="Arial" pitchFamily="34" charset="0"/>
                <a:cs typeface="Arial" pitchFamily="34" charset="0"/>
              </a:rPr>
              <a:t>Westernphobia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 in the Arab World?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://latuffcartoons.files.wordpress.com/2012/09/west-double-standard-on-jews-musli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3243189" cy="1676400"/>
          </a:xfrm>
          <a:prstGeom prst="rect">
            <a:avLst/>
          </a:prstGeom>
          <a:noFill/>
        </p:spPr>
      </p:pic>
      <p:sp>
        <p:nvSpPr>
          <p:cNvPr id="17414" name="AutoShape 6" descr="http://kenanmalik.files.wordpress.com/2012/03/behead2.jpg?w=480&amp;h=6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http://kenanmalik.files.wordpress.com/2012/03/behead2.jpg?w=480&amp;h=6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http://kenanmalik.files.wordpress.com/2012/03/behead2.jpg?w=480&amp;h=6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http://www.shafaqna.com/english/media/k2/items/cache/290f6fd8a2db971e600217143b29f839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1800" y="1295400"/>
            <a:ext cx="57912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The “Innocence of Muslims”, deliberate provocation or product of “loose canons”? 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2514600"/>
            <a:ext cx="57912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Was the assassination of Ambassador Stevens and three US official a direct consequence of Islamophobia?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1905000"/>
            <a:ext cx="57912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Has the movie been used by extremists to  justify terrorist acts?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4" name="Picture 16" descr="http://www.shafaqna.com/english/media/k2/items/cache/290f6fd8a2db971e600217143b29f83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723298" cy="1981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52600" y="3244840"/>
            <a:ext cx="3962400" cy="1708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r" defTabSz="739775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Islamophobia has led to Westernphobia, which in turn has been instrumentalize by extremists, Islamic parties, Salafists and mainstream Islamists to depict the West as a colonizing power and not as an agent of democracy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6" name="Picture 18" descr="http://cdn.c.photoshelter.com/img-get/I0000iXXf1ypZSu0/s/950/750/Innocence-of-Muslims-pro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953000"/>
            <a:ext cx="2397776" cy="1600200"/>
          </a:xfrm>
          <a:prstGeom prst="rect">
            <a:avLst/>
          </a:prstGeom>
          <a:noFill/>
        </p:spPr>
      </p:pic>
      <p:pic>
        <p:nvPicPr>
          <p:cNvPr id="17428" name="Picture 20" descr="http://toxichominid.com/wp-content/uploads/2012/09/305039-innocence-of-muslims-protest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24400"/>
            <a:ext cx="2549724" cy="1752600"/>
          </a:xfrm>
          <a:prstGeom prst="rect">
            <a:avLst/>
          </a:prstGeom>
          <a:noFill/>
        </p:spPr>
      </p:pic>
      <p:pic>
        <p:nvPicPr>
          <p:cNvPr id="17430" name="Picture 22" descr="http://www.ndtv.com/news/images/topstory_thumbnail/Newsweek_Muslim_rage_cover.jpg"/>
          <p:cNvPicPr>
            <a:picLocks noChangeAspect="1" noChangeArrowheads="1"/>
          </p:cNvPicPr>
          <p:nvPr/>
        </p:nvPicPr>
        <p:blipFill>
          <a:blip r:embed="rId6" cstate="print"/>
          <a:srcRect t="4918"/>
          <a:stretch>
            <a:fillRect/>
          </a:stretch>
        </p:blipFill>
        <p:spPr bwMode="auto">
          <a:xfrm>
            <a:off x="381000" y="3657600"/>
            <a:ext cx="1799896" cy="2319867"/>
          </a:xfrm>
          <a:prstGeom prst="rect">
            <a:avLst/>
          </a:prstGeom>
          <a:noFill/>
        </p:spPr>
      </p:pic>
      <p:pic>
        <p:nvPicPr>
          <p:cNvPr id="17432" name="Picture 24" descr="http://www.veteranstoday.com/wp-content/uploads/2012/05/islamophobia-11.jpg"/>
          <p:cNvPicPr>
            <a:picLocks noChangeAspect="1" noChangeArrowheads="1"/>
          </p:cNvPicPr>
          <p:nvPr/>
        </p:nvPicPr>
        <p:blipFill>
          <a:blip r:embed="rId7" cstate="print"/>
          <a:srcRect l="22857" t="3556" r="8571"/>
          <a:stretch>
            <a:fillRect/>
          </a:stretch>
        </p:blipFill>
        <p:spPr bwMode="auto">
          <a:xfrm>
            <a:off x="4343400" y="5029200"/>
            <a:ext cx="193835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4290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COULD TURKEY BE THE BRIDGE BETWEEN EAST AND WEST?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Seen by its neighbours suspiciously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219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Neo-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Ottomanism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9144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Have the consequences of the Arab Spring changed Ankara’s role in the region?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Have the consequences of the Arab Spring changed Ankara’s role in the region?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>
            <a:stCxn id="4" idx="1"/>
            <a:endCxn id="8" idx="2"/>
          </p:cNvCxnSpPr>
          <p:nvPr/>
        </p:nvCxnSpPr>
        <p:spPr>
          <a:xfrm rot="10800000">
            <a:off x="1485900" y="2774216"/>
            <a:ext cx="1028700" cy="116261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0"/>
            <a:endCxn id="5" idx="2"/>
          </p:cNvCxnSpPr>
          <p:nvPr/>
        </p:nvCxnSpPr>
        <p:spPr>
          <a:xfrm rot="16200000" flipV="1">
            <a:off x="2679532" y="1498432"/>
            <a:ext cx="2184737" cy="1676400"/>
          </a:xfrm>
          <a:prstGeom prst="curvedConnector3">
            <a:avLst>
              <a:gd name="adj1" fmla="val 3953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4" idx="0"/>
          </p:cNvCxnSpPr>
          <p:nvPr/>
        </p:nvCxnSpPr>
        <p:spPr>
          <a:xfrm rot="5400000" flipH="1" flipV="1">
            <a:off x="4400550" y="1885950"/>
            <a:ext cx="1752600" cy="13335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4" idx="3"/>
            <a:endCxn id="7" idx="2"/>
          </p:cNvCxnSpPr>
          <p:nvPr/>
        </p:nvCxnSpPr>
        <p:spPr>
          <a:xfrm flipV="1">
            <a:off x="6705600" y="2853392"/>
            <a:ext cx="1066800" cy="108344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cartoonstock.com/newscartoons/cartoonists/kni/lowres/knin35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95800"/>
            <a:ext cx="2171700" cy="223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207" y="152400"/>
            <a:ext cx="8552854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 TWO</a:t>
            </a:r>
          </a:p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CASE OF SYRIA: EVALUATING THE BALANCE OF</a:t>
            </a:r>
          </a:p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CONSEQUENCES OF INTERVENTION AND REGIME</a:t>
            </a:r>
          </a:p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</a:t>
            </a:r>
            <a:endParaRPr lang="en-US" sz="2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886635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A. WINNING THE PEACE AND NOT THE WAR: CAN WE CONTROL THE CONSEQUENCES OF INTERVENTION?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2667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What are the chances of an intervention in Syria?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362200"/>
            <a:ext cx="2667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Why Syria is not Libya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330714"/>
            <a:ext cx="2667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position of Turkey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64114"/>
            <a:ext cx="2667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UN SC can’t reach unanimity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724400"/>
            <a:ext cx="2667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Damascus is turning a blind eye on Kurds in the northeast: provocation to Ankara?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anderingamericantravelblog.files.wordpress.com/2012/02/democracy-in-syria-cartoon-598x427.jpg"/>
          <p:cNvPicPr>
            <a:picLocks noChangeAspect="1" noChangeArrowheads="1"/>
          </p:cNvPicPr>
          <p:nvPr/>
        </p:nvPicPr>
        <p:blipFill>
          <a:blip r:embed="rId2" cstate="print"/>
          <a:srcRect r="5805"/>
          <a:stretch>
            <a:fillRect/>
          </a:stretch>
        </p:blipFill>
        <p:spPr bwMode="auto">
          <a:xfrm>
            <a:off x="2743200" y="2485138"/>
            <a:ext cx="3657600" cy="27726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48400" y="4267200"/>
            <a:ext cx="2667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NATO, Turkey and Article 5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159514"/>
            <a:ext cx="2667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Regime change, regional instability and geopolitical interests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5257800"/>
            <a:ext cx="2667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will the ‘solution’ of the Syrian conflict impact on Iran?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8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 pitchFamily="34" charset="0"/>
                <a:cs typeface="Arial" pitchFamily="34" charset="0"/>
              </a:rPr>
              <a:t>B. WHAT COMES AFTER AL-ASSAD?</a:t>
            </a:r>
            <a:endParaRPr lang="en-US" sz="15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33961"/>
            <a:ext cx="731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Outbreak of sectarian violence, particularly against the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Alawites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and Christians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578114"/>
            <a:ext cx="7315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Safe haven for Iraqi insurgents and Kurds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133600"/>
            <a:ext cx="731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Military operation or peacekeeping mission in the context of a “deadly chemical environment”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0"/>
            <a:ext cx="731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What  will the end of the Al-Assad regime mean for Iran and Lebanon?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016514"/>
            <a:ext cx="73152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Great concerns for the stability of the wider region:</a:t>
            </a:r>
            <a:endParaRPr lang="en-US" sz="20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Will Iran become more aggressive, having lost one of the few allies in the region?</a:t>
            </a:r>
          </a:p>
          <a:p>
            <a:pPr marL="457200" indent="-457200" algn="ctr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How will the stability of neighbouring states be affected (Jordan, Iraq, Lebanon)</a:t>
            </a:r>
          </a:p>
          <a:p>
            <a:pPr marL="457200" indent="-457200" algn="ctr"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What effects will the end of the Al-Assad regime have on Israel?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1385" y="193864"/>
            <a:ext cx="5850511" cy="20159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END…</a:t>
            </a:r>
          </a:p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 FOR YOUR ATTENTION!</a:t>
            </a:r>
          </a:p>
          <a:p>
            <a:pPr algn="ctr"/>
            <a:endParaRPr lang="en-US" sz="2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5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ANY QUESTIONS?</a:t>
            </a:r>
            <a:endParaRPr lang="en-US" sz="25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mideast.foreignpolicy.com/files/syria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2438400"/>
            <a:ext cx="5953125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674</Words>
  <Application>Microsoft Office PowerPoint</Application>
  <PresentationFormat>On-screen Show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</dc:creator>
  <cp:lastModifiedBy>XX</cp:lastModifiedBy>
  <cp:revision>42</cp:revision>
  <dcterms:created xsi:type="dcterms:W3CDTF">2006-08-16T00:00:00Z</dcterms:created>
  <dcterms:modified xsi:type="dcterms:W3CDTF">2012-11-21T20:47:19Z</dcterms:modified>
</cp:coreProperties>
</file>