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71" r:id="rId3"/>
    <p:sldId id="258" r:id="rId4"/>
    <p:sldId id="261" r:id="rId5"/>
    <p:sldId id="259" r:id="rId6"/>
    <p:sldId id="257" r:id="rId7"/>
    <p:sldId id="272" r:id="rId8"/>
    <p:sldId id="273" r:id="rId9"/>
    <p:sldId id="274" r:id="rId10"/>
    <p:sldId id="265" r:id="rId11"/>
    <p:sldId id="275" r:id="rId12"/>
    <p:sldId id="276" r:id="rId13"/>
    <p:sldId id="269"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149" autoAdjust="0"/>
  </p:normalViewPr>
  <p:slideViewPr>
    <p:cSldViewPr>
      <p:cViewPr varScale="1">
        <p:scale>
          <a:sx n="114" d="100"/>
          <a:sy n="114" d="100"/>
        </p:scale>
        <p:origin x="152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44ADB-2123-434F-9396-2A081F375B90}" type="datetimeFigureOut">
              <a:rPr lang="fr-BE" smtClean="0"/>
              <a:pPr/>
              <a:t>29-01-18</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2F7BFC-4BF5-4F77-971B-EAE6C3251D91}" type="slidenum">
              <a:rPr lang="fr-BE" smtClean="0"/>
              <a:pPr/>
              <a:t>‹#›</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2017591-4561-4082-8480-6164C9C10CED}" type="slidenum">
              <a:rPr lang="fr-BE" smtClean="0"/>
              <a:pPr/>
              <a:t>13</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2206706-47D1-4328-A6E5-CF36771D30EB}" type="datetimeFigureOut">
              <a:rPr lang="fr-BE" smtClean="0"/>
              <a:pPr/>
              <a:t>29-01-18</a:t>
            </a:fld>
            <a:endParaRPr lang="fr-BE"/>
          </a:p>
        </p:txBody>
      </p:sp>
      <p:sp>
        <p:nvSpPr>
          <p:cNvPr id="2" name="Footer Placeholder 1"/>
          <p:cNvSpPr>
            <a:spLocks noGrp="1"/>
          </p:cNvSpPr>
          <p:nvPr>
            <p:ph type="ftr" sz="quarter" idx="11"/>
          </p:nvPr>
        </p:nvSpPr>
        <p:spPr/>
        <p:txBody>
          <a:bodyPr/>
          <a:lstStyle/>
          <a:p>
            <a:endParaRPr lang="fr-BE"/>
          </a:p>
        </p:txBody>
      </p:sp>
      <p:sp>
        <p:nvSpPr>
          <p:cNvPr id="15" name="Slide Number Placeholder 14"/>
          <p:cNvSpPr>
            <a:spLocks noGrp="1"/>
          </p:cNvSpPr>
          <p:nvPr>
            <p:ph type="sldNum" sz="quarter" idx="12"/>
          </p:nvPr>
        </p:nvSpPr>
        <p:spPr>
          <a:xfrm>
            <a:off x="8229600" y="6473952"/>
            <a:ext cx="758952" cy="246888"/>
          </a:xfrm>
        </p:spPr>
        <p:txBody>
          <a:bodyPr/>
          <a:lstStyle/>
          <a:p>
            <a:fld id="{157C6EB4-B4F8-48E0-8AD9-D167E31A2C8A}" type="slidenum">
              <a:rPr lang="fr-BE" smtClean="0"/>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206706-47D1-4328-A6E5-CF36771D30EB}" type="datetimeFigureOut">
              <a:rPr lang="fr-BE" smtClean="0"/>
              <a:pPr/>
              <a:t>29-01-18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57C6EB4-B4F8-48E0-8AD9-D167E31A2C8A}"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206706-47D1-4328-A6E5-CF36771D30EB}" type="datetimeFigureOut">
              <a:rPr lang="fr-BE" smtClean="0"/>
              <a:pPr/>
              <a:t>29-01-18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57C6EB4-B4F8-48E0-8AD9-D167E31A2C8A}"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2206706-47D1-4328-A6E5-CF36771D30EB}" type="datetimeFigureOut">
              <a:rPr lang="fr-BE" smtClean="0"/>
              <a:pPr/>
              <a:t>29-01-18</a:t>
            </a:fld>
            <a:endParaRPr lang="fr-BE"/>
          </a:p>
        </p:txBody>
      </p:sp>
      <p:sp>
        <p:nvSpPr>
          <p:cNvPr id="19" name="Footer Placeholder 18"/>
          <p:cNvSpPr>
            <a:spLocks noGrp="1"/>
          </p:cNvSpPr>
          <p:nvPr>
            <p:ph type="ftr" sz="quarter" idx="11"/>
          </p:nvPr>
        </p:nvSpPr>
        <p:spPr>
          <a:xfrm>
            <a:off x="3581400" y="76200"/>
            <a:ext cx="2895600" cy="288925"/>
          </a:xfrm>
        </p:spPr>
        <p:txBody>
          <a:bodyPr/>
          <a:lstStyle/>
          <a:p>
            <a:endParaRPr lang="fr-BE"/>
          </a:p>
        </p:txBody>
      </p:sp>
      <p:sp>
        <p:nvSpPr>
          <p:cNvPr id="16" name="Slide Number Placeholder 15"/>
          <p:cNvSpPr>
            <a:spLocks noGrp="1"/>
          </p:cNvSpPr>
          <p:nvPr>
            <p:ph type="sldNum" sz="quarter" idx="12"/>
          </p:nvPr>
        </p:nvSpPr>
        <p:spPr>
          <a:xfrm>
            <a:off x="8229600" y="6473952"/>
            <a:ext cx="758952" cy="246888"/>
          </a:xfrm>
        </p:spPr>
        <p:txBody>
          <a:bodyPr/>
          <a:lstStyle/>
          <a:p>
            <a:fld id="{157C6EB4-B4F8-48E0-8AD9-D167E31A2C8A}"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2206706-47D1-4328-A6E5-CF36771D30EB}" type="datetimeFigureOut">
              <a:rPr lang="fr-BE" smtClean="0"/>
              <a:pPr/>
              <a:t>29-01-18</a:t>
            </a:fld>
            <a:endParaRPr lang="fr-BE"/>
          </a:p>
        </p:txBody>
      </p:sp>
      <p:sp>
        <p:nvSpPr>
          <p:cNvPr id="11" name="Footer Placeholder 10"/>
          <p:cNvSpPr>
            <a:spLocks noGrp="1"/>
          </p:cNvSpPr>
          <p:nvPr>
            <p:ph type="ftr" sz="quarter" idx="11"/>
          </p:nvPr>
        </p:nvSpPr>
        <p:spPr/>
        <p:txBody>
          <a:bodyPr/>
          <a:lstStyle/>
          <a:p>
            <a:endParaRPr lang="fr-BE"/>
          </a:p>
        </p:txBody>
      </p:sp>
      <p:sp>
        <p:nvSpPr>
          <p:cNvPr id="16" name="Slide Number Placeholder 15"/>
          <p:cNvSpPr>
            <a:spLocks noGrp="1"/>
          </p:cNvSpPr>
          <p:nvPr>
            <p:ph type="sldNum" sz="quarter" idx="12"/>
          </p:nvPr>
        </p:nvSpPr>
        <p:spPr/>
        <p:txBody>
          <a:bodyPr/>
          <a:lstStyle/>
          <a:p>
            <a:fld id="{157C6EB4-B4F8-48E0-8AD9-D167E31A2C8A}" type="slidenum">
              <a:rPr lang="fr-BE" smtClean="0"/>
              <a:pPr/>
              <a:t>‹#›</a:t>
            </a:fld>
            <a:endParaRPr lang="fr-BE"/>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2206706-47D1-4328-A6E5-CF36771D30EB}" type="datetimeFigureOut">
              <a:rPr lang="fr-BE" smtClean="0"/>
              <a:pPr/>
              <a:t>29-01-18</a:t>
            </a:fld>
            <a:endParaRPr lang="fr-BE"/>
          </a:p>
        </p:txBody>
      </p:sp>
      <p:sp>
        <p:nvSpPr>
          <p:cNvPr id="10" name="Footer Placeholder 9"/>
          <p:cNvSpPr>
            <a:spLocks noGrp="1"/>
          </p:cNvSpPr>
          <p:nvPr>
            <p:ph type="ftr" sz="quarter" idx="11"/>
          </p:nvPr>
        </p:nvSpPr>
        <p:spPr/>
        <p:txBody>
          <a:bodyPr/>
          <a:lstStyle/>
          <a:p>
            <a:endParaRPr lang="fr-BE"/>
          </a:p>
        </p:txBody>
      </p:sp>
      <p:sp>
        <p:nvSpPr>
          <p:cNvPr id="31" name="Slide Number Placeholder 30"/>
          <p:cNvSpPr>
            <a:spLocks noGrp="1"/>
          </p:cNvSpPr>
          <p:nvPr>
            <p:ph type="sldNum" sz="quarter" idx="12"/>
          </p:nvPr>
        </p:nvSpPr>
        <p:spPr/>
        <p:txBody>
          <a:bodyPr/>
          <a:lstStyle/>
          <a:p>
            <a:fld id="{157C6EB4-B4F8-48E0-8AD9-D167E31A2C8A}"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2206706-47D1-4328-A6E5-CF36771D30EB}" type="datetimeFigureOut">
              <a:rPr lang="fr-BE" smtClean="0"/>
              <a:pPr/>
              <a:t>29-01-18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a:xfrm>
            <a:off x="8229600" y="6477000"/>
            <a:ext cx="762000" cy="246888"/>
          </a:xfrm>
        </p:spPr>
        <p:txBody>
          <a:bodyPr/>
          <a:lstStyle/>
          <a:p>
            <a:fld id="{157C6EB4-B4F8-48E0-8AD9-D167E31A2C8A}" type="slidenum">
              <a:rPr lang="fr-BE" smtClean="0"/>
              <a:pPr/>
              <a:t>‹#›</a:t>
            </a:fld>
            <a:endParaRPr lang="fr-BE"/>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2206706-47D1-4328-A6E5-CF36771D30EB}" type="datetimeFigureOut">
              <a:rPr lang="fr-BE" smtClean="0"/>
              <a:pPr/>
              <a:t>29-01-18</a:t>
            </a:fld>
            <a:endParaRPr lang="fr-BE"/>
          </a:p>
        </p:txBody>
      </p:sp>
      <p:sp>
        <p:nvSpPr>
          <p:cNvPr id="21" name="Footer Placeholder 20"/>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57C6EB4-B4F8-48E0-8AD9-D167E31A2C8A}"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206706-47D1-4328-A6E5-CF36771D30EB}" type="datetimeFigureOut">
              <a:rPr lang="fr-BE" smtClean="0"/>
              <a:pPr/>
              <a:t>29-01-18</a:t>
            </a:fld>
            <a:endParaRPr lang="fr-BE"/>
          </a:p>
        </p:txBody>
      </p:sp>
      <p:sp>
        <p:nvSpPr>
          <p:cNvPr id="24" name="Footer Placeholder 23"/>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57C6EB4-B4F8-48E0-8AD9-D167E31A2C8A}"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2206706-47D1-4328-A6E5-CF36771D30EB}" type="datetimeFigureOut">
              <a:rPr lang="fr-BE" smtClean="0"/>
              <a:pPr/>
              <a:t>29-01-18</a:t>
            </a:fld>
            <a:endParaRPr lang="fr-BE"/>
          </a:p>
        </p:txBody>
      </p:sp>
      <p:sp>
        <p:nvSpPr>
          <p:cNvPr id="29" name="Footer Placeholder 28"/>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57C6EB4-B4F8-48E0-8AD9-D167E31A2C8A}"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2206706-47D1-4328-A6E5-CF36771D30EB}" type="datetimeFigureOut">
              <a:rPr lang="fr-BE" smtClean="0"/>
              <a:pPr/>
              <a:t>29-01-18</a:t>
            </a:fld>
            <a:endParaRPr lang="fr-BE"/>
          </a:p>
        </p:txBody>
      </p:sp>
      <p:sp>
        <p:nvSpPr>
          <p:cNvPr id="5" name="Footer Placeholder 4"/>
          <p:cNvSpPr>
            <a:spLocks noGrp="1"/>
          </p:cNvSpPr>
          <p:nvPr>
            <p:ph type="ftr" sz="quarter" idx="11"/>
          </p:nvPr>
        </p:nvSpPr>
        <p:spPr/>
        <p:txBody>
          <a:bodyPr/>
          <a:lstStyle/>
          <a:p>
            <a:endParaRPr lang="fr-BE"/>
          </a:p>
        </p:txBody>
      </p:sp>
      <p:sp>
        <p:nvSpPr>
          <p:cNvPr id="31" name="Slide Number Placeholder 30"/>
          <p:cNvSpPr>
            <a:spLocks noGrp="1"/>
          </p:cNvSpPr>
          <p:nvPr>
            <p:ph type="sldNum" sz="quarter" idx="12"/>
          </p:nvPr>
        </p:nvSpPr>
        <p:spPr/>
        <p:txBody>
          <a:bodyPr/>
          <a:lstStyle/>
          <a:p>
            <a:fld id="{157C6EB4-B4F8-48E0-8AD9-D167E31A2C8A}" type="slidenum">
              <a:rPr lang="fr-BE" smtClean="0"/>
              <a:pPr/>
              <a:t>‹#›</a:t>
            </a:fld>
            <a:endParaRPr lang="fr-BE"/>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2206706-47D1-4328-A6E5-CF36771D30EB}" type="datetimeFigureOut">
              <a:rPr lang="fr-BE" smtClean="0"/>
              <a:pPr/>
              <a:t>29-01-18</a:t>
            </a:fld>
            <a:endParaRPr lang="fr-BE"/>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BE"/>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57C6EB4-B4F8-48E0-8AD9-D167E31A2C8A}" type="slidenum">
              <a:rPr lang="fr-BE" smtClean="0"/>
              <a:pPr/>
              <a:t>‹#›</a:t>
            </a:fld>
            <a:endParaRPr lang="fr-BE"/>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1844824"/>
            <a:ext cx="8712968" cy="3744416"/>
          </a:xfrm>
        </p:spPr>
        <p:txBody>
          <a:bodyPr>
            <a:normAutofit fontScale="77500" lnSpcReduction="20000"/>
          </a:bodyPr>
          <a:lstStyle/>
          <a:p>
            <a:pPr algn="ctr"/>
            <a:endParaRPr lang="en-GB" sz="2600" b="1" i="1" dirty="0">
              <a:solidFill>
                <a:srgbClr val="FF0000"/>
              </a:solidFill>
            </a:endParaRPr>
          </a:p>
          <a:p>
            <a:pPr algn="ctr"/>
            <a:endParaRPr lang="en-GB" sz="2600" b="1" i="1" dirty="0">
              <a:solidFill>
                <a:srgbClr val="FF0000"/>
              </a:solidFill>
            </a:endParaRPr>
          </a:p>
          <a:p>
            <a:pPr algn="ctr"/>
            <a:r>
              <a:rPr lang="en-GB" sz="2600" b="1" i="1" dirty="0">
                <a:solidFill>
                  <a:srgbClr val="FF0000"/>
                </a:solidFill>
              </a:rPr>
              <a:t>DE GRANDES NÉGOCIATIONS À ENGAGER DÈS QUE POSSIBLE: </a:t>
            </a:r>
          </a:p>
          <a:p>
            <a:pPr algn="ctr"/>
            <a:r>
              <a:rPr lang="en-GB" sz="2600" b="1" i="1" dirty="0">
                <a:solidFill>
                  <a:srgbClr val="FF0000"/>
                </a:solidFill>
              </a:rPr>
              <a:t>RESTORE AND MODERNIZE THE NECESSARY DIALOGUE WITH RUSSIA</a:t>
            </a:r>
          </a:p>
          <a:p>
            <a:pPr algn="ctr"/>
            <a:endParaRPr lang="en-GB" b="1" i="1" dirty="0">
              <a:solidFill>
                <a:srgbClr val="FF0000"/>
              </a:solidFill>
            </a:endParaRPr>
          </a:p>
          <a:p>
            <a:pPr algn="ctr"/>
            <a:r>
              <a:rPr lang="en-GB" b="1" i="1" dirty="0">
                <a:solidFill>
                  <a:srgbClr val="FF0000"/>
                </a:solidFill>
              </a:rPr>
              <a:t>Are We About to Relapse into a </a:t>
            </a:r>
            <a:r>
              <a:rPr lang="en-US" b="1" i="1" dirty="0">
                <a:solidFill>
                  <a:srgbClr val="FF0000"/>
                </a:solidFill>
              </a:rPr>
              <a:t>“</a:t>
            </a:r>
            <a:r>
              <a:rPr lang="en-GB" b="1" i="1" dirty="0">
                <a:solidFill>
                  <a:srgbClr val="FF0000"/>
                </a:solidFill>
              </a:rPr>
              <a:t>New Cold War” with Russia? How the EU Dialogue with Russia Could Further Advance European Security </a:t>
            </a:r>
          </a:p>
          <a:p>
            <a:pPr algn="ctr"/>
            <a:endParaRPr lang="fr-BE" b="1" i="1" dirty="0">
              <a:solidFill>
                <a:srgbClr val="FF0000"/>
              </a:solidFill>
            </a:endParaRPr>
          </a:p>
          <a:p>
            <a:pPr algn="ctr"/>
            <a:endParaRPr lang="fr-BE" b="1" i="1" dirty="0">
              <a:solidFill>
                <a:srgbClr val="FF0000"/>
              </a:solidFill>
            </a:endParaRPr>
          </a:p>
          <a:p>
            <a:pPr algn="r"/>
            <a:endParaRPr lang="en-US" sz="2100" b="1" i="1" dirty="0">
              <a:solidFill>
                <a:schemeClr val="tx1"/>
              </a:solidFill>
              <a:latin typeface="+mj-lt"/>
            </a:endParaRPr>
          </a:p>
          <a:p>
            <a:pPr algn="r"/>
            <a:r>
              <a:rPr lang="en-US" sz="2100" b="1" i="1" dirty="0">
                <a:solidFill>
                  <a:srgbClr val="002060"/>
                </a:solidFill>
                <a:latin typeface="Cambria" pitchFamily="18" charset="0"/>
              </a:rPr>
              <a:t>Mr. George </a:t>
            </a:r>
            <a:r>
              <a:rPr lang="en-US" sz="2100" b="1" i="1" dirty="0" err="1">
                <a:solidFill>
                  <a:srgbClr val="002060"/>
                </a:solidFill>
                <a:latin typeface="Cambria" pitchFamily="18" charset="0"/>
              </a:rPr>
              <a:t>Vlad</a:t>
            </a:r>
            <a:r>
              <a:rPr lang="en-US" sz="2100" b="1" i="1" dirty="0">
                <a:solidFill>
                  <a:srgbClr val="002060"/>
                </a:solidFill>
                <a:latin typeface="Cambria" pitchFamily="18" charset="0"/>
              </a:rPr>
              <a:t> </a:t>
            </a:r>
            <a:r>
              <a:rPr lang="en-US" sz="2100" b="1" i="1" dirty="0" err="1">
                <a:solidFill>
                  <a:srgbClr val="002060"/>
                </a:solidFill>
                <a:latin typeface="Cambria" pitchFamily="18" charset="0"/>
              </a:rPr>
              <a:t>Niculescu</a:t>
            </a:r>
            <a:r>
              <a:rPr lang="en-US" sz="2100" b="1" i="1" dirty="0">
                <a:solidFill>
                  <a:srgbClr val="002060"/>
                </a:solidFill>
                <a:latin typeface="Cambria" pitchFamily="18" charset="0"/>
              </a:rPr>
              <a:t>,</a:t>
            </a:r>
            <a:endParaRPr lang="fr-BE" sz="2100" b="1" dirty="0">
              <a:solidFill>
                <a:srgbClr val="002060"/>
              </a:solidFill>
              <a:latin typeface="Cambria" pitchFamily="18" charset="0"/>
            </a:endParaRPr>
          </a:p>
          <a:p>
            <a:pPr algn="r"/>
            <a:r>
              <a:rPr lang="en-US" sz="2100" b="1" i="1" dirty="0">
                <a:solidFill>
                  <a:srgbClr val="002060"/>
                </a:solidFill>
                <a:latin typeface="Cambria" pitchFamily="18" charset="0"/>
              </a:rPr>
              <a:t>Head of Research, European Geopolitical Forum, </a:t>
            </a:r>
          </a:p>
          <a:p>
            <a:pPr algn="r"/>
            <a:r>
              <a:rPr lang="en-US" sz="2100" b="1" i="1" dirty="0">
                <a:solidFill>
                  <a:srgbClr val="002060"/>
                </a:solidFill>
                <a:latin typeface="Cambria" pitchFamily="18" charset="0"/>
              </a:rPr>
              <a:t>http://www.gpf-europe.com</a:t>
            </a:r>
            <a:endParaRPr lang="fr-BE" sz="2100" b="1" dirty="0">
              <a:solidFill>
                <a:srgbClr val="002060"/>
              </a:solidFill>
              <a:latin typeface="Cambria" pitchFamily="18" charset="0"/>
            </a:endParaRPr>
          </a:p>
          <a:p>
            <a:endParaRPr lang="fr-BE" dirty="0"/>
          </a:p>
        </p:txBody>
      </p:sp>
      <p:pic>
        <p:nvPicPr>
          <p:cNvPr id="13313" name="Picture 1" descr="C:\Users\NICULESCU\Documents\LUCRU\EGF\EGF logo.jpg"/>
          <p:cNvPicPr>
            <a:picLocks noChangeAspect="1" noChangeArrowheads="1"/>
          </p:cNvPicPr>
          <p:nvPr/>
        </p:nvPicPr>
        <p:blipFill>
          <a:blip r:embed="rId2" cstate="print"/>
          <a:srcRect/>
          <a:stretch>
            <a:fillRect/>
          </a:stretch>
        </p:blipFill>
        <p:spPr bwMode="auto">
          <a:xfrm>
            <a:off x="0" y="6232"/>
            <a:ext cx="888876" cy="864096"/>
          </a:xfrm>
          <a:prstGeom prst="rect">
            <a:avLst/>
          </a:prstGeom>
          <a:noFill/>
        </p:spPr>
      </p:pic>
      <p:sp>
        <p:nvSpPr>
          <p:cNvPr id="5" name="TextBox 4"/>
          <p:cNvSpPr txBox="1"/>
          <p:nvPr/>
        </p:nvSpPr>
        <p:spPr>
          <a:xfrm>
            <a:off x="323528" y="476672"/>
            <a:ext cx="8496944" cy="1077218"/>
          </a:xfrm>
          <a:prstGeom prst="rect">
            <a:avLst/>
          </a:prstGeom>
          <a:noFill/>
        </p:spPr>
        <p:txBody>
          <a:bodyPr wrap="square" rtlCol="0">
            <a:spAutoFit/>
          </a:bodyPr>
          <a:lstStyle/>
          <a:p>
            <a:pPr algn="ctr"/>
            <a:r>
              <a:rPr lang="fr-BE" sz="2400" b="1" dirty="0">
                <a:solidFill>
                  <a:srgbClr val="002060"/>
                </a:solidFill>
                <a:latin typeface="+mj-lt"/>
              </a:rPr>
              <a:t>CONFERENCE ANNUELLE « VOISINAGES »:  </a:t>
            </a:r>
          </a:p>
          <a:p>
            <a:pPr algn="ctr"/>
            <a:r>
              <a:rPr lang="fr-BE" sz="2400" b="1" dirty="0">
                <a:solidFill>
                  <a:srgbClr val="002060"/>
                </a:solidFill>
                <a:latin typeface="+mj-lt"/>
              </a:rPr>
              <a:t>«</a:t>
            </a:r>
            <a:r>
              <a:rPr lang="fr-FR" sz="2400" b="1" dirty="0">
                <a:solidFill>
                  <a:srgbClr val="002060"/>
                </a:solidFill>
                <a:latin typeface="+mj-lt"/>
              </a:rPr>
              <a:t>L’UE : quelles conditions pour des voisinages plus sûrs ?</a:t>
            </a:r>
            <a:r>
              <a:rPr lang="fr-BE" sz="2400" b="1" dirty="0">
                <a:solidFill>
                  <a:srgbClr val="002060"/>
                </a:solidFill>
                <a:latin typeface="+mj-lt"/>
              </a:rPr>
              <a:t>»</a:t>
            </a:r>
          </a:p>
          <a:p>
            <a:pPr algn="ctr"/>
            <a:r>
              <a:rPr lang="fr-BE" sz="1600" b="1" dirty="0">
                <a:solidFill>
                  <a:srgbClr val="002060"/>
                </a:solidFill>
                <a:latin typeface="+mj-lt"/>
              </a:rPr>
              <a:t>Bruxelles, 30 Janvier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5312" y="404664"/>
            <a:ext cx="7877474" cy="5704874"/>
          </a:xfrm>
        </p:spPr>
        <p:txBody>
          <a:bodyPr>
            <a:normAutofit lnSpcReduction="10000"/>
          </a:bodyPr>
          <a:lstStyle/>
          <a:p>
            <a:pPr marL="0" indent="0">
              <a:lnSpc>
                <a:spcPct val="107000"/>
              </a:lnSpc>
              <a:spcAft>
                <a:spcPts val="800"/>
              </a:spcAft>
              <a:buNone/>
            </a:pPr>
            <a:r>
              <a:rPr lang="en-GB" sz="2600" b="1" dirty="0">
                <a:solidFill>
                  <a:srgbClr val="FF0000"/>
                </a:solidFill>
                <a:latin typeface="+mj-lt"/>
                <a:ea typeface="Calibri" panose="020F0502020204030204" pitchFamily="34" charset="0"/>
                <a:cs typeface="Times New Roman" panose="02020603050405020304" pitchFamily="18" charset="0"/>
              </a:rPr>
              <a:t>Conclusions and Recommendations </a:t>
            </a:r>
          </a:p>
          <a:p>
            <a:pPr lvl="1"/>
            <a:r>
              <a:rPr lang="en-GB" sz="1400" b="1" dirty="0"/>
              <a:t>EU dialogue with Russia needs to be restored in case three of the four envisaged scenarios would likely prevail: Buffer Zone, Western Decline, and the Inter-</a:t>
            </a:r>
            <a:r>
              <a:rPr lang="en-GB" sz="1400" b="1" dirty="0" err="1"/>
              <a:t>marium</a:t>
            </a:r>
            <a:r>
              <a:rPr lang="en-GB" sz="1400" b="1" dirty="0"/>
              <a:t> alliance. </a:t>
            </a:r>
          </a:p>
          <a:p>
            <a:pPr marL="57150" indent="0">
              <a:buNone/>
            </a:pPr>
            <a:r>
              <a:rPr lang="en-US" sz="1800" b="1" dirty="0">
                <a:solidFill>
                  <a:srgbClr val="0070C0"/>
                </a:solidFill>
              </a:rPr>
              <a:t>B</a:t>
            </a:r>
            <a:r>
              <a:rPr lang="en-GB" sz="1800" b="1" dirty="0" err="1">
                <a:solidFill>
                  <a:srgbClr val="0070C0"/>
                </a:solidFill>
              </a:rPr>
              <a:t>uffer</a:t>
            </a:r>
            <a:r>
              <a:rPr lang="en-GB" sz="1800" b="1" dirty="0">
                <a:solidFill>
                  <a:srgbClr val="0070C0"/>
                </a:solidFill>
              </a:rPr>
              <a:t> Zone: </a:t>
            </a:r>
          </a:p>
          <a:p>
            <a:pPr lvl="1"/>
            <a:r>
              <a:rPr lang="en-GB" sz="1600" b="1" dirty="0"/>
              <a:t>last year, I suggested the Buffer Zone scenario might best fit with the current interests and capabilities of the EU; however, in this case, the EU would need to acknowledge Russian revisionist claims against the post-Cold War European security order to facilitate a pan-European public and institutional dialogue on the necessity and possible content of a new agreement on regional power sharing, that would cooperatively shape and regulate the current security environment, i.e. a “new deal” on European security. </a:t>
            </a:r>
          </a:p>
          <a:p>
            <a:pPr lvl="1"/>
            <a:r>
              <a:rPr lang="en-GB" sz="1600" b="1" dirty="0"/>
              <a:t>The scope of the dialogue: drivers of change largely depending on the cooperation/conflict rate (marked C in the table), drivers of change largely depending on both globalization and cooperation/conflict rate (marked G, and G,C, respectively, in the table), as well as on the whole range of external forces.</a:t>
            </a:r>
          </a:p>
          <a:p>
            <a:pPr lvl="1"/>
            <a:r>
              <a:rPr lang="en-GB" sz="1600" b="1" dirty="0"/>
              <a:t>Structural changes in US policy against Russia -implying a competitive/conflictual approach against Russia- require revisiting the implications for the future of Trans-Atlantic relations of EU’s potential choice of the buffer-zone scenario.</a:t>
            </a:r>
          </a:p>
          <a:p>
            <a:pPr lvl="1"/>
            <a:r>
              <a:rPr lang="en-GB" sz="1600" b="1" dirty="0">
                <a:solidFill>
                  <a:srgbClr val="C00000"/>
                </a:solidFill>
              </a:rPr>
              <a:t>The EU should consider with maximum caution and responsibility contemplating a “new deal” on European security with a revisionist Russia, bearing in mind the emerging East-West divide stemming from divergent security threat perceptions.</a:t>
            </a:r>
            <a:endParaRPr lang="fr-BE" sz="1600" b="1" dirty="0">
              <a:solidFill>
                <a:srgbClr val="C00000"/>
              </a:solidFill>
            </a:endParaRPr>
          </a:p>
        </p:txBody>
      </p:sp>
      <p:pic>
        <p:nvPicPr>
          <p:cNvPr id="5" name="Picture 5" descr="C:\Users\NICULESCU\Documents\LUCRU\EGF\EGF logo.jpg"/>
          <p:cNvPicPr>
            <a:picLocks noChangeAspect="1" noChangeArrowheads="1"/>
          </p:cNvPicPr>
          <p:nvPr/>
        </p:nvPicPr>
        <p:blipFill>
          <a:blip r:embed="rId2" cstate="print"/>
          <a:srcRect/>
          <a:stretch>
            <a:fillRect/>
          </a:stretch>
        </p:blipFill>
        <p:spPr bwMode="auto">
          <a:xfrm>
            <a:off x="201215" y="260648"/>
            <a:ext cx="864096" cy="9361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074DE1-8D9D-4CA9-B62C-D898DE691605}"/>
              </a:ext>
            </a:extLst>
          </p:cNvPr>
          <p:cNvSpPr>
            <a:spLocks noGrp="1"/>
          </p:cNvSpPr>
          <p:nvPr>
            <p:ph sz="half" idx="1"/>
          </p:nvPr>
        </p:nvSpPr>
        <p:spPr>
          <a:xfrm>
            <a:off x="467544" y="609600"/>
            <a:ext cx="8447856" cy="4800600"/>
          </a:xfrm>
        </p:spPr>
        <p:txBody>
          <a:bodyPr>
            <a:normAutofit/>
          </a:bodyPr>
          <a:lstStyle/>
          <a:p>
            <a:pPr marL="0" indent="0">
              <a:buNone/>
            </a:pPr>
            <a:r>
              <a:rPr lang="en-GB" sz="2600" b="1" dirty="0">
                <a:solidFill>
                  <a:srgbClr val="FF0000"/>
                </a:solidFill>
              </a:rPr>
              <a:t>Conclusions and Recommendations </a:t>
            </a:r>
          </a:p>
          <a:p>
            <a:r>
              <a:rPr lang="en-GB" sz="1800" b="1" dirty="0">
                <a:solidFill>
                  <a:srgbClr val="0070C0"/>
                </a:solidFill>
              </a:rPr>
              <a:t>Western Decline </a:t>
            </a:r>
          </a:p>
          <a:p>
            <a:pPr lvl="1"/>
            <a:r>
              <a:rPr lang="en-GB" sz="1600" b="1" dirty="0">
                <a:solidFill>
                  <a:schemeClr val="tx1"/>
                </a:solidFill>
              </a:rPr>
              <a:t>A weakened NATO and EU ready to undertake, on the medium and longer term, a much bolder role in European security. Russia more daring to undertake geopolitical and hybrid (though not necessarily military) incursions in NATO and EU territory. </a:t>
            </a:r>
          </a:p>
          <a:p>
            <a:pPr lvl="1"/>
            <a:r>
              <a:rPr lang="en-GB" sz="1600" b="1" dirty="0">
                <a:solidFill>
                  <a:schemeClr val="tx1"/>
                </a:solidFill>
              </a:rPr>
              <a:t>Deepening divisions among the newer and older EU members might lead, at best, to a breakdown of the European integration, as we know it today, and, at worst, to renewed European geopolitical maps. </a:t>
            </a:r>
          </a:p>
          <a:p>
            <a:pPr lvl="1"/>
            <a:r>
              <a:rPr lang="en-GB" sz="1600" b="1" dirty="0">
                <a:solidFill>
                  <a:schemeClr val="tx1"/>
                </a:solidFill>
              </a:rPr>
              <a:t>Western decline scenario might result in growing cooperation between Russia and Western Europe, irrespective of US concerns with Russian intentions, as a weakening Europe would have no interest whatsoever to spend precious resources on picking geopolitical fights in its Eastern neighbourhood against Russia. </a:t>
            </a:r>
          </a:p>
          <a:p>
            <a:pPr lvl="1"/>
            <a:r>
              <a:rPr lang="en-GB" sz="1600" b="1" dirty="0">
                <a:solidFill>
                  <a:srgbClr val="C00000"/>
                </a:solidFill>
              </a:rPr>
              <a:t>In case the Western Decline seemed to prevail, the focus of the EU-Russia dialogue should move away from geopolitical and security drivers of change and external forces -which might potentially lead to regional chaos-, towards political, social, economic, and technological drivers and forces, which could help globalization to thrive</a:t>
            </a:r>
            <a:r>
              <a:rPr lang="en-GB" sz="1600" b="1" dirty="0">
                <a:solidFill>
                  <a:schemeClr val="tx1"/>
                </a:solidFill>
              </a:rPr>
              <a:t>, while creating conditions for a return to the buffer zone scenario. </a:t>
            </a:r>
          </a:p>
          <a:p>
            <a:pPr lvl="1"/>
            <a:endParaRPr lang="en-GB" sz="1400" b="1" dirty="0">
              <a:solidFill>
                <a:srgbClr val="0070C0"/>
              </a:solidFill>
            </a:endParaRPr>
          </a:p>
        </p:txBody>
      </p:sp>
      <p:pic>
        <p:nvPicPr>
          <p:cNvPr id="2" name="Picture 1">
            <a:extLst>
              <a:ext uri="{FF2B5EF4-FFF2-40B4-BE49-F238E27FC236}">
                <a16:creationId xmlns:a16="http://schemas.microsoft.com/office/drawing/2014/main" id="{261CA5AD-FE9F-4446-9108-D7AF9074E02D}"/>
              </a:ext>
            </a:extLst>
          </p:cNvPr>
          <p:cNvPicPr>
            <a:picLocks noChangeAspect="1"/>
          </p:cNvPicPr>
          <p:nvPr/>
        </p:nvPicPr>
        <p:blipFill>
          <a:blip r:embed="rId2"/>
          <a:stretch>
            <a:fillRect/>
          </a:stretch>
        </p:blipFill>
        <p:spPr>
          <a:xfrm>
            <a:off x="7668344" y="260648"/>
            <a:ext cx="865707" cy="932769"/>
          </a:xfrm>
          <a:prstGeom prst="rect">
            <a:avLst/>
          </a:prstGeom>
        </p:spPr>
      </p:pic>
    </p:spTree>
    <p:extLst>
      <p:ext uri="{BB962C8B-B14F-4D97-AF65-F5344CB8AC3E}">
        <p14:creationId xmlns:p14="http://schemas.microsoft.com/office/powerpoint/2010/main" val="334062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1290631-D6EF-4C50-B10B-C48CD182C5A4}"/>
              </a:ext>
            </a:extLst>
          </p:cNvPr>
          <p:cNvSpPr>
            <a:spLocks noGrp="1"/>
          </p:cNvSpPr>
          <p:nvPr>
            <p:ph sz="half" idx="1"/>
          </p:nvPr>
        </p:nvSpPr>
        <p:spPr>
          <a:xfrm>
            <a:off x="467544" y="609600"/>
            <a:ext cx="8447856" cy="5627712"/>
          </a:xfrm>
        </p:spPr>
        <p:txBody>
          <a:bodyPr/>
          <a:lstStyle/>
          <a:p>
            <a:pPr marL="0" indent="0">
              <a:buNone/>
            </a:pPr>
            <a:r>
              <a:rPr lang="en-GB" sz="2600" b="1" dirty="0">
                <a:solidFill>
                  <a:srgbClr val="FF0000"/>
                </a:solidFill>
              </a:rPr>
              <a:t>Conclusions and Recommendations </a:t>
            </a:r>
          </a:p>
          <a:p>
            <a:r>
              <a:rPr lang="en-US" sz="1800" b="1" dirty="0">
                <a:solidFill>
                  <a:srgbClr val="0070C0"/>
                </a:solidFill>
              </a:rPr>
              <a:t>Inter-</a:t>
            </a:r>
            <a:r>
              <a:rPr lang="en-US" sz="1800" b="1" dirty="0" err="1">
                <a:solidFill>
                  <a:srgbClr val="0070C0"/>
                </a:solidFill>
              </a:rPr>
              <a:t>Marium</a:t>
            </a:r>
            <a:r>
              <a:rPr lang="en-US" sz="1800" b="1" dirty="0">
                <a:solidFill>
                  <a:srgbClr val="0070C0"/>
                </a:solidFill>
              </a:rPr>
              <a:t> Alliance</a:t>
            </a:r>
          </a:p>
          <a:p>
            <a:pPr lvl="1"/>
            <a:r>
              <a:rPr lang="en-GB" sz="1600" b="1" dirty="0">
                <a:solidFill>
                  <a:schemeClr val="tx1"/>
                </a:solidFill>
              </a:rPr>
              <a:t>A possible follow-up to the Western Decline, this scenario was promoted by George Friedman (STRATFOR’s Executive Director) who argued for an Inter-</a:t>
            </a:r>
            <a:r>
              <a:rPr lang="en-GB" sz="1600" b="1" dirty="0" err="1">
                <a:solidFill>
                  <a:schemeClr val="tx1"/>
                </a:solidFill>
              </a:rPr>
              <a:t>marium</a:t>
            </a:r>
            <a:r>
              <a:rPr lang="en-GB" sz="1600" b="1" dirty="0">
                <a:solidFill>
                  <a:schemeClr val="tx1"/>
                </a:solidFill>
              </a:rPr>
              <a:t> alliance/confederation born from Eastern members of the European Union and current EU’s Eastern Partners joining together to retain their sovereignty in the face of Russian power, as a key element of an effective US strategy to contain an aggressive Russia, against the prospects of a dysfunctional NATO, and a disintegrating EU. </a:t>
            </a:r>
          </a:p>
          <a:p>
            <a:pPr lvl="1"/>
            <a:r>
              <a:rPr lang="en-GB" sz="1600" b="1" dirty="0">
                <a:solidFill>
                  <a:schemeClr val="tx1"/>
                </a:solidFill>
              </a:rPr>
              <a:t>In such a scenario, EU dialogue with Russia could serve as a guarantor of a managed confrontation between Russia and the West, against a potential collapse of Europe into the regional chaos scenario. </a:t>
            </a:r>
          </a:p>
          <a:p>
            <a:pPr lvl="1"/>
            <a:r>
              <a:rPr lang="en-GB" sz="1600" b="1" dirty="0">
                <a:solidFill>
                  <a:schemeClr val="tx1"/>
                </a:solidFill>
              </a:rPr>
              <a:t>In this situation, </a:t>
            </a:r>
            <a:r>
              <a:rPr lang="en-GB" sz="1600" b="1" dirty="0">
                <a:solidFill>
                  <a:srgbClr val="C00000"/>
                </a:solidFill>
              </a:rPr>
              <a:t>the focus of the EU-Russia dialogue should fall on selected drivers of change, such as: the rise of anti-Western ideologies and policies in Russia vs. the rise of Russo-phobia in the West, re-focusing security on territorial defence, hybrid threats, shrinking access to energy for geopolitical or other reasons in Europe, managing unresolved conflicts in the common neighbourhood, and the whole range of external forces, including responses to cyber, illegal immigration, and terrorist threats.</a:t>
            </a:r>
          </a:p>
        </p:txBody>
      </p:sp>
      <p:pic>
        <p:nvPicPr>
          <p:cNvPr id="2" name="Picture 1">
            <a:extLst>
              <a:ext uri="{FF2B5EF4-FFF2-40B4-BE49-F238E27FC236}">
                <a16:creationId xmlns:a16="http://schemas.microsoft.com/office/drawing/2014/main" id="{ACEA516D-C1F3-476D-ACC0-7B64D93F6F9D}"/>
              </a:ext>
            </a:extLst>
          </p:cNvPr>
          <p:cNvPicPr>
            <a:picLocks noChangeAspect="1"/>
          </p:cNvPicPr>
          <p:nvPr/>
        </p:nvPicPr>
        <p:blipFill>
          <a:blip r:embed="rId2"/>
          <a:stretch>
            <a:fillRect/>
          </a:stretch>
        </p:blipFill>
        <p:spPr>
          <a:xfrm>
            <a:off x="7668344" y="260648"/>
            <a:ext cx="865707" cy="932769"/>
          </a:xfrm>
          <a:prstGeom prst="rect">
            <a:avLst/>
          </a:prstGeom>
        </p:spPr>
      </p:pic>
    </p:spTree>
    <p:extLst>
      <p:ext uri="{BB962C8B-B14F-4D97-AF65-F5344CB8AC3E}">
        <p14:creationId xmlns:p14="http://schemas.microsoft.com/office/powerpoint/2010/main" val="315689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a:t>
            </a:r>
            <a:endParaRPr lang="fr-BE" b="1" dirty="0"/>
          </a:p>
        </p:txBody>
      </p:sp>
      <p:pic>
        <p:nvPicPr>
          <p:cNvPr id="1049" name="Picture 25" descr="C:\Users\NICULESCU\AppData\Local\Microsoft\Windows\Temporary Internet Files\Content.IE5\KCR767SL\MC900071411[1].wmf"/>
          <p:cNvPicPr>
            <a:picLocks noGrp="1" noChangeAspect="1" noChangeArrowheads="1"/>
          </p:cNvPicPr>
          <p:nvPr>
            <p:ph idx="1"/>
          </p:nvPr>
        </p:nvPicPr>
        <p:blipFill>
          <a:blip r:embed="rId3" cstate="print"/>
          <a:srcRect/>
          <a:stretch>
            <a:fillRect/>
          </a:stretch>
        </p:blipFill>
        <p:spPr bwMode="auto">
          <a:xfrm>
            <a:off x="1907704" y="1700808"/>
            <a:ext cx="6336704" cy="3744416"/>
          </a:xfrm>
          <a:prstGeom prst="rect">
            <a:avLst/>
          </a:prstGeom>
          <a:noFill/>
        </p:spPr>
      </p:pic>
      <p:pic>
        <p:nvPicPr>
          <p:cNvPr id="1048" name="Picture 24" descr="C:\Users\NICULESCU\AppData\Local\Microsoft\Windows\Temporary Internet Files\Content.IE5\KCR767SL\MC900071411[1].wmf"/>
          <p:cNvPicPr>
            <a:picLocks noChangeAspect="1" noChangeArrowheads="1"/>
          </p:cNvPicPr>
          <p:nvPr/>
        </p:nvPicPr>
        <p:blipFill>
          <a:blip r:embed="rId3" cstate="print"/>
          <a:srcRect/>
          <a:stretch>
            <a:fillRect/>
          </a:stretch>
        </p:blipFill>
        <p:spPr bwMode="auto">
          <a:xfrm>
            <a:off x="2752253" y="2616451"/>
            <a:ext cx="3639493" cy="162509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OVERVIEW</a:t>
            </a:r>
            <a:endParaRPr lang="fr-BE" b="1" dirty="0">
              <a:solidFill>
                <a:srgbClr val="002060"/>
              </a:solidFill>
            </a:endParaRPr>
          </a:p>
        </p:txBody>
      </p:sp>
      <p:sp>
        <p:nvSpPr>
          <p:cNvPr id="3" name="Content Placeholder 2"/>
          <p:cNvSpPr>
            <a:spLocks noGrp="1"/>
          </p:cNvSpPr>
          <p:nvPr>
            <p:ph idx="1"/>
          </p:nvPr>
        </p:nvSpPr>
        <p:spPr>
          <a:effectLst>
            <a:outerShdw blurRad="50800" dist="50800" dir="5400000" algn="ctr" rotWithShape="0">
              <a:schemeClr val="bg1"/>
            </a:outerShdw>
          </a:effectLst>
        </p:spPr>
        <p:txBody>
          <a:bodyPr>
            <a:normAutofit/>
          </a:bodyPr>
          <a:lstStyle/>
          <a:p>
            <a:pPr algn="just">
              <a:lnSpc>
                <a:spcPct val="107000"/>
              </a:lnSpc>
              <a:spcAft>
                <a:spcPts val="800"/>
              </a:spcAft>
            </a:pPr>
            <a:endParaRPr lang="en-US" sz="2400" b="1" dirty="0">
              <a:latin typeface="+mj-lt"/>
              <a:ea typeface="Calibri" panose="020F0502020204030204" pitchFamily="34" charset="0"/>
              <a:cs typeface="Arial" panose="020B0604020202020204" pitchFamily="34" charset="0"/>
            </a:endParaRPr>
          </a:p>
          <a:p>
            <a:r>
              <a:rPr lang="en-GB" b="1" dirty="0"/>
              <a:t>The EU Perspective </a:t>
            </a:r>
          </a:p>
          <a:p>
            <a:r>
              <a:rPr lang="en-GB" b="1" dirty="0"/>
              <a:t>Russian Perspective </a:t>
            </a:r>
          </a:p>
          <a:p>
            <a:r>
              <a:rPr lang="en-GB" b="1" dirty="0"/>
              <a:t>Assessing the Futures of EU’s Relations with Russia to the East </a:t>
            </a:r>
          </a:p>
          <a:p>
            <a:r>
              <a:rPr lang="en-GB" b="1" dirty="0"/>
              <a:t>Conclusions and Recommendations</a:t>
            </a:r>
          </a:p>
        </p:txBody>
      </p:sp>
    </p:spTree>
    <p:extLst>
      <p:ext uri="{BB962C8B-B14F-4D97-AF65-F5344CB8AC3E}">
        <p14:creationId xmlns:p14="http://schemas.microsoft.com/office/powerpoint/2010/main" val="358169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457200" y="609600"/>
            <a:ext cx="4690864" cy="6131768"/>
          </a:xfrm>
        </p:spPr>
        <p:txBody>
          <a:bodyPr>
            <a:normAutofit lnSpcReduction="10000"/>
          </a:bodyPr>
          <a:lstStyle/>
          <a:p>
            <a:pPr marL="285750" indent="-285750">
              <a:buFont typeface="Arial" panose="020B0604020202020204" pitchFamily="34" charset="0"/>
              <a:buChar char="•"/>
            </a:pPr>
            <a:r>
              <a:rPr lang="en-US" sz="2400" b="1" dirty="0">
                <a:solidFill>
                  <a:srgbClr val="FF0000"/>
                </a:solidFill>
              </a:rPr>
              <a:t>The EU Perspective</a:t>
            </a:r>
          </a:p>
          <a:p>
            <a:pPr marL="285750" indent="-285750">
              <a:buFont typeface="Arial" panose="020B0604020202020204" pitchFamily="34" charset="0"/>
              <a:buChar char="•"/>
            </a:pPr>
            <a:r>
              <a:rPr lang="en-GB" sz="1800" b="1" dirty="0">
                <a:latin typeface="+mj-lt"/>
              </a:rPr>
              <a:t>What should be EU’s priority in the contested Eastern Neighbourhood? A compromise with Moscow on how to fix the broken security order, and roll back military intrusions in Ukraine and in Georgia? Or to defend shared values, and to annihilate the Russian power and influence in the region?</a:t>
            </a:r>
          </a:p>
          <a:p>
            <a:pPr marL="285750" indent="-285750">
              <a:buFont typeface="Arial" panose="020B0604020202020204" pitchFamily="34" charset="0"/>
              <a:buChar char="•"/>
            </a:pPr>
            <a:r>
              <a:rPr lang="en-GB" sz="1800" b="1" dirty="0">
                <a:latin typeface="+mj-lt"/>
              </a:rPr>
              <a:t>Russia turned from a “strategic partner” into a “strategic challenge” for the EU (according to the EUGS);</a:t>
            </a:r>
          </a:p>
          <a:p>
            <a:pPr marL="285750" indent="-285750">
              <a:buFont typeface="Arial" panose="020B0604020202020204" pitchFamily="34" charset="0"/>
              <a:buChar char="•"/>
            </a:pPr>
            <a:r>
              <a:rPr lang="en-GB" sz="1800" b="1" dirty="0">
                <a:latin typeface="+mj-lt"/>
              </a:rPr>
              <a:t>Conditionality in restoring a comprehensive, cooperative dialogue with Russia upon progress in implementation of the Minsk 2 Agreements;</a:t>
            </a:r>
          </a:p>
          <a:p>
            <a:pPr marL="285750" indent="-285750">
              <a:buFont typeface="Arial" panose="020B0604020202020204" pitchFamily="34" charset="0"/>
              <a:buChar char="•"/>
            </a:pPr>
            <a:r>
              <a:rPr lang="en-GB" sz="1800" b="1" dirty="0">
                <a:latin typeface="+mj-lt"/>
              </a:rPr>
              <a:t>Restoring and modernizing EU’s dialogue with Russia is stuck with progress in Donbas conflict resolution, which, in the short term, neither party would be prepared to see through.</a:t>
            </a:r>
          </a:p>
          <a:p>
            <a:pPr marL="285750" indent="-285750">
              <a:buFont typeface="Arial" panose="020B0604020202020204" pitchFamily="34" charset="0"/>
              <a:buChar char="•"/>
            </a:pPr>
            <a:endParaRPr lang="en-GB" sz="1800" b="1" dirty="0">
              <a:latin typeface="+mj-lt"/>
            </a:endParaRPr>
          </a:p>
          <a:p>
            <a:pPr marL="285750" indent="-285750">
              <a:buFont typeface="Arial" panose="020B0604020202020204" pitchFamily="34" charset="0"/>
              <a:buChar char="•"/>
            </a:pPr>
            <a:endParaRPr lang="en-US" sz="1800" b="1" dirty="0">
              <a:latin typeface="+mj-lt"/>
            </a:endParaRPr>
          </a:p>
          <a:p>
            <a:pPr marL="457200" indent="-457200">
              <a:buFont typeface="Arial" panose="020B0604020202020204" pitchFamily="34" charset="0"/>
              <a:buChar char="•"/>
            </a:pPr>
            <a:endParaRPr lang="fr-BE" sz="2400" dirty="0"/>
          </a:p>
        </p:txBody>
      </p:sp>
      <p:pic>
        <p:nvPicPr>
          <p:cNvPr id="7" name="Picture 5" descr="C:\Users\NICULESCU\Documents\LUCRU\EGF\EGF logo.jpg"/>
          <p:cNvPicPr>
            <a:picLocks noChangeAspect="1" noChangeArrowheads="1"/>
          </p:cNvPicPr>
          <p:nvPr/>
        </p:nvPicPr>
        <p:blipFill>
          <a:blip r:embed="rId2" cstate="print"/>
          <a:srcRect/>
          <a:stretch>
            <a:fillRect/>
          </a:stretch>
        </p:blipFill>
        <p:spPr bwMode="auto">
          <a:xfrm>
            <a:off x="7164288" y="116632"/>
            <a:ext cx="1656184" cy="1296144"/>
          </a:xfrm>
          <a:prstGeom prst="rect">
            <a:avLst/>
          </a:prstGeom>
          <a:noFill/>
        </p:spPr>
      </p:pic>
      <p:pic>
        <p:nvPicPr>
          <p:cNvPr id="14338" name="Picture 2" descr="C:\Users\NICULESCU\Pictures\Off-shore Oil and Gas.jpg"/>
          <p:cNvPicPr>
            <a:picLocks noChangeAspect="1" noChangeArrowheads="1"/>
          </p:cNvPicPr>
          <p:nvPr/>
        </p:nvPicPr>
        <p:blipFill>
          <a:blip r:embed="rId3" cstate="print"/>
          <a:srcRect/>
          <a:stretch>
            <a:fillRect/>
          </a:stretch>
        </p:blipFill>
        <p:spPr bwMode="auto">
          <a:xfrm>
            <a:off x="5508104" y="1556792"/>
            <a:ext cx="3347864" cy="2438400"/>
          </a:xfrm>
          <a:prstGeom prst="rect">
            <a:avLst/>
          </a:prstGeom>
          <a:noFill/>
        </p:spPr>
      </p:pic>
      <p:pic>
        <p:nvPicPr>
          <p:cNvPr id="10" name="Picture 1" descr="C:\Users\NICULESCU\Pictures\warpeace.jpg"/>
          <p:cNvPicPr>
            <a:picLocks noChangeAspect="1" noChangeArrowheads="1"/>
          </p:cNvPicPr>
          <p:nvPr/>
        </p:nvPicPr>
        <p:blipFill>
          <a:blip r:embed="rId4" cstate="print"/>
          <a:srcRect/>
          <a:stretch>
            <a:fillRect/>
          </a:stretch>
        </p:blipFill>
        <p:spPr bwMode="auto">
          <a:xfrm>
            <a:off x="5652120" y="3861048"/>
            <a:ext cx="3131840" cy="2314960"/>
          </a:xfrm>
          <a:prstGeom prst="rect">
            <a:avLst/>
          </a:prstGeom>
          <a:noFill/>
        </p:spPr>
      </p:pic>
      <p:sp>
        <p:nvSpPr>
          <p:cNvPr id="9" name="Content Placeholder 4"/>
          <p:cNvSpPr txBox="1">
            <a:spLocks/>
          </p:cNvSpPr>
          <p:nvPr/>
        </p:nvSpPr>
        <p:spPr>
          <a:xfrm>
            <a:off x="248146" y="1277144"/>
            <a:ext cx="5340350" cy="48006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just">
              <a:buFont typeface="Wingdings 2"/>
              <a:buNone/>
            </a:pPr>
            <a:endParaRPr lang="en-US" dirty="0"/>
          </a:p>
          <a:p>
            <a:endParaRPr lang="fr-B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9148" y="1645776"/>
            <a:ext cx="3744416" cy="2728247"/>
          </a:xfrm>
          <a:prstGeom prst="rect">
            <a:avLst/>
          </a:prstGeom>
        </p:spPr>
      </p:pic>
      <p:pic>
        <p:nvPicPr>
          <p:cNvPr id="8" name="Picture 7"/>
          <p:cNvPicPr>
            <a:picLocks noChangeAspect="1"/>
          </p:cNvPicPr>
          <p:nvPr/>
        </p:nvPicPr>
        <p:blipFill>
          <a:blip r:embed="rId3"/>
          <a:stretch>
            <a:fillRect/>
          </a:stretch>
        </p:blipFill>
        <p:spPr>
          <a:xfrm>
            <a:off x="1738288" y="4558188"/>
            <a:ext cx="1860798" cy="2136416"/>
          </a:xfrm>
          <a:prstGeom prst="rect">
            <a:avLst/>
          </a:prstGeom>
        </p:spPr>
      </p:pic>
      <p:sp>
        <p:nvSpPr>
          <p:cNvPr id="4" name="Text Placeholder 3"/>
          <p:cNvSpPr>
            <a:spLocks noGrp="1"/>
          </p:cNvSpPr>
          <p:nvPr>
            <p:ph type="body" idx="2"/>
          </p:nvPr>
        </p:nvSpPr>
        <p:spPr>
          <a:xfrm>
            <a:off x="539127" y="592796"/>
            <a:ext cx="2808738" cy="4619428"/>
          </a:xfrm>
        </p:spPr>
        <p:txBody>
          <a:bodyPr/>
          <a:lstStyle/>
          <a:p>
            <a:endParaRPr lang="fr-BE" dirty="0"/>
          </a:p>
        </p:txBody>
      </p:sp>
      <p:sp>
        <p:nvSpPr>
          <p:cNvPr id="3" name="Content Placeholder 2"/>
          <p:cNvSpPr>
            <a:spLocks noGrp="1"/>
          </p:cNvSpPr>
          <p:nvPr>
            <p:ph sz="half" idx="1"/>
          </p:nvPr>
        </p:nvSpPr>
        <p:spPr>
          <a:xfrm>
            <a:off x="3797844" y="609600"/>
            <a:ext cx="5117556" cy="5987752"/>
          </a:xfrm>
        </p:spPr>
        <p:txBody>
          <a:bodyPr>
            <a:normAutofit fontScale="92500" lnSpcReduction="20000"/>
          </a:bodyPr>
          <a:lstStyle/>
          <a:p>
            <a:pPr marL="0" indent="0" algn="just">
              <a:buNone/>
            </a:pPr>
            <a:r>
              <a:rPr lang="en-GB" sz="2000" b="1" dirty="0">
                <a:solidFill>
                  <a:srgbClr val="FF0000"/>
                </a:solidFill>
                <a:latin typeface="+mj-lt"/>
              </a:rPr>
              <a:t>Russian Perspective</a:t>
            </a:r>
          </a:p>
          <a:p>
            <a:pPr algn="just"/>
            <a:r>
              <a:rPr lang="en-GB" sz="2000" b="1" dirty="0">
                <a:solidFill>
                  <a:schemeClr val="tx1"/>
                </a:solidFill>
                <a:latin typeface="+mj-lt"/>
              </a:rPr>
              <a:t>EU remained an important trade, economic and foreign policy partner for Russia. Its priorities in relations with the EU would aim at establishing a common economic and humanitarian space from the Atlantic to the Pacific by harmonizing and aligning the interests of European and Eurasian integration processes, with a view to preventing the emergence of dividing lines on the European continent. </a:t>
            </a:r>
          </a:p>
          <a:p>
            <a:pPr algn="just"/>
            <a:r>
              <a:rPr lang="en-GB" sz="2000" b="1" dirty="0">
                <a:solidFill>
                  <a:schemeClr val="tx1"/>
                </a:solidFill>
                <a:latin typeface="+mj-lt"/>
              </a:rPr>
              <a:t>Nadia </a:t>
            </a:r>
            <a:r>
              <a:rPr lang="en-GB" sz="2000" b="1" dirty="0" err="1">
                <a:solidFill>
                  <a:schemeClr val="tx1"/>
                </a:solidFill>
                <a:latin typeface="+mj-lt"/>
              </a:rPr>
              <a:t>Arbatova</a:t>
            </a:r>
            <a:r>
              <a:rPr lang="en-GB" sz="2000" b="1" dirty="0">
                <a:solidFill>
                  <a:schemeClr val="tx1"/>
                </a:solidFill>
                <a:latin typeface="+mj-lt"/>
              </a:rPr>
              <a:t>: the futility of reducing the different perspectives of Russia and the West to a common denominator. Instead, a re-focus on how to overcome the current status of relations, while restoring mutual trust, and on how to revise existing pan-European economic and security arrangements.</a:t>
            </a:r>
          </a:p>
          <a:p>
            <a:pPr marL="0" indent="0" algn="just">
              <a:buNone/>
            </a:pPr>
            <a:endParaRPr lang="en-GB" sz="2000" b="1" dirty="0">
              <a:solidFill>
                <a:schemeClr val="tx1"/>
              </a:solidFill>
              <a:latin typeface="+mj-lt"/>
            </a:endParaRPr>
          </a:p>
          <a:p>
            <a:pPr marL="0" indent="0" algn="just">
              <a:buNone/>
            </a:pPr>
            <a:r>
              <a:rPr lang="en-GB" sz="2000" b="1" dirty="0">
                <a:solidFill>
                  <a:srgbClr val="0070C0"/>
                </a:solidFill>
                <a:latin typeface="+mj-lt"/>
              </a:rPr>
              <a:t>Would the EU be able to agree on pursuing a comprehensive and effective security dialogue with a “revisionist” Russia? </a:t>
            </a:r>
          </a:p>
          <a:p>
            <a:pPr marL="0" indent="0" algn="just">
              <a:buNone/>
            </a:pPr>
            <a:endParaRPr lang="en-US" sz="2000" b="1" dirty="0">
              <a:solidFill>
                <a:srgbClr val="FF0000"/>
              </a:solidFill>
              <a:latin typeface="+mj-lt"/>
            </a:endParaRPr>
          </a:p>
        </p:txBody>
      </p:sp>
      <p:pic>
        <p:nvPicPr>
          <p:cNvPr id="5" name="Picture 5" descr="C:\Users\NICULESCU\Documents\LUCRU\EGF\EGF logo.jpg"/>
          <p:cNvPicPr>
            <a:picLocks noChangeAspect="1" noChangeArrowheads="1"/>
          </p:cNvPicPr>
          <p:nvPr/>
        </p:nvPicPr>
        <p:blipFill>
          <a:blip r:embed="rId4" cstate="print"/>
          <a:srcRect/>
          <a:stretch>
            <a:fillRect/>
          </a:stretch>
        </p:blipFill>
        <p:spPr bwMode="auto">
          <a:xfrm>
            <a:off x="206551" y="116632"/>
            <a:ext cx="1656184" cy="12961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4251" y="4005064"/>
            <a:ext cx="3459460" cy="2422951"/>
          </a:xfrm>
          <a:prstGeom prst="rect">
            <a:avLst/>
          </a:prstGeom>
        </p:spPr>
      </p:pic>
      <p:pic>
        <p:nvPicPr>
          <p:cNvPr id="6" name="Picture 5"/>
          <p:cNvPicPr>
            <a:picLocks noChangeAspect="1"/>
          </p:cNvPicPr>
          <p:nvPr/>
        </p:nvPicPr>
        <p:blipFill>
          <a:blip r:embed="rId3"/>
          <a:stretch>
            <a:fillRect/>
          </a:stretch>
        </p:blipFill>
        <p:spPr>
          <a:xfrm>
            <a:off x="586489" y="1559795"/>
            <a:ext cx="2859272" cy="2627604"/>
          </a:xfrm>
          <a:prstGeom prst="rect">
            <a:avLst/>
          </a:prstGeom>
        </p:spPr>
      </p:pic>
      <p:sp>
        <p:nvSpPr>
          <p:cNvPr id="3" name="Content Placeholder 2"/>
          <p:cNvSpPr>
            <a:spLocks noGrp="1"/>
          </p:cNvSpPr>
          <p:nvPr>
            <p:ph sz="half" idx="1"/>
          </p:nvPr>
        </p:nvSpPr>
        <p:spPr>
          <a:xfrm>
            <a:off x="3575050" y="332656"/>
            <a:ext cx="5340350" cy="5832648"/>
          </a:xfrm>
        </p:spPr>
        <p:txBody>
          <a:bodyPr>
            <a:normAutofit fontScale="92500"/>
          </a:bodyPr>
          <a:lstStyle/>
          <a:p>
            <a:pPr marL="0" indent="0" algn="just">
              <a:buNone/>
            </a:pPr>
            <a:r>
              <a:rPr lang="en-GB" sz="2000" b="1" dirty="0">
                <a:solidFill>
                  <a:srgbClr val="FF0000"/>
                </a:solidFill>
                <a:latin typeface="+mj-lt"/>
                <a:ea typeface="Calibri" panose="020F0502020204030204" pitchFamily="34" charset="0"/>
                <a:cs typeface="Times New Roman" panose="02020603050405020304" pitchFamily="18" charset="0"/>
              </a:rPr>
              <a:t>Assessing the Futures of EU’s Relations with Russia to the East</a:t>
            </a:r>
          </a:p>
          <a:p>
            <a:pPr algn="just"/>
            <a:r>
              <a:rPr lang="en-GB" sz="2000" dirty="0">
                <a:solidFill>
                  <a:schemeClr val="tx1"/>
                </a:solidFill>
                <a:latin typeface="+mj-lt"/>
                <a:ea typeface="Calibri" panose="020F0502020204030204" pitchFamily="34" charset="0"/>
                <a:cs typeface="Times New Roman" panose="02020603050405020304" pitchFamily="18" charset="0"/>
              </a:rPr>
              <a:t>Research on “What security scenarios would most accurately outline the </a:t>
            </a:r>
            <a:r>
              <a:rPr lang="en-GB" sz="2000" dirty="0">
                <a:solidFill>
                  <a:srgbClr val="C00000"/>
                </a:solidFill>
                <a:latin typeface="+mj-lt"/>
                <a:ea typeface="Calibri" panose="020F0502020204030204" pitchFamily="34" charset="0"/>
                <a:cs typeface="Times New Roman" panose="02020603050405020304" pitchFamily="18" charset="0"/>
              </a:rPr>
              <a:t>relations between the West and Russia in the geopolitical area between the Baltic Sea and the Wider Black Sea, in 2025-2030”</a:t>
            </a:r>
            <a:r>
              <a:rPr lang="en-GB" sz="2000" dirty="0">
                <a:solidFill>
                  <a:schemeClr val="tx1"/>
                </a:solidFill>
                <a:latin typeface="+mj-lt"/>
                <a:ea typeface="Calibri" panose="020F0502020204030204" pitchFamily="34" charset="0"/>
                <a:cs typeface="Times New Roman" panose="02020603050405020304" pitchFamily="18" charset="0"/>
              </a:rPr>
              <a:t>? by means of the scenario planning method. </a:t>
            </a:r>
          </a:p>
          <a:p>
            <a:pPr marL="400050" lvl="1" indent="0" algn="just">
              <a:buNone/>
            </a:pPr>
            <a:r>
              <a:rPr lang="en-GB" sz="1600" b="1" dirty="0">
                <a:solidFill>
                  <a:srgbClr val="0070C0"/>
                </a:solidFill>
                <a:latin typeface="+mj-lt"/>
                <a:ea typeface="Calibri" panose="020F0502020204030204" pitchFamily="34" charset="0"/>
                <a:cs typeface="Times New Roman" panose="02020603050405020304" pitchFamily="18" charset="0"/>
              </a:rPr>
              <a:t>1. The Buffer Zone: Power Sharing and Limited/Controlled Stand-off. </a:t>
            </a:r>
          </a:p>
          <a:p>
            <a:pPr marL="400050" lvl="1" indent="0" algn="just">
              <a:buNone/>
            </a:pPr>
            <a:r>
              <a:rPr lang="en-GB" sz="1600" b="1" dirty="0">
                <a:solidFill>
                  <a:srgbClr val="0070C0"/>
                </a:solidFill>
                <a:latin typeface="+mj-lt"/>
                <a:ea typeface="Calibri" panose="020F0502020204030204" pitchFamily="34" charset="0"/>
                <a:cs typeface="Times New Roman" panose="02020603050405020304" pitchFamily="18" charset="0"/>
              </a:rPr>
              <a:t>2. Western Decline: European and Transatlantic Unity broken.</a:t>
            </a:r>
          </a:p>
          <a:p>
            <a:pPr marL="400050" lvl="1" indent="0" algn="just">
              <a:buNone/>
            </a:pPr>
            <a:r>
              <a:rPr lang="en-GB" sz="1600" b="1" dirty="0">
                <a:solidFill>
                  <a:srgbClr val="0070C0"/>
                </a:solidFill>
                <a:latin typeface="+mj-lt"/>
                <a:ea typeface="Calibri" panose="020F0502020204030204" pitchFamily="34" charset="0"/>
                <a:cs typeface="Times New Roman" panose="02020603050405020304" pitchFamily="18" charset="0"/>
              </a:rPr>
              <a:t>3. An Inter-</a:t>
            </a:r>
            <a:r>
              <a:rPr lang="en-GB" sz="1600" b="1" dirty="0" err="1">
                <a:solidFill>
                  <a:srgbClr val="0070C0"/>
                </a:solidFill>
                <a:latin typeface="+mj-lt"/>
                <a:ea typeface="Calibri" panose="020F0502020204030204" pitchFamily="34" charset="0"/>
                <a:cs typeface="Times New Roman" panose="02020603050405020304" pitchFamily="18" charset="0"/>
              </a:rPr>
              <a:t>marium</a:t>
            </a:r>
            <a:r>
              <a:rPr lang="en-GB" sz="1600" b="1" dirty="0">
                <a:solidFill>
                  <a:srgbClr val="0070C0"/>
                </a:solidFill>
                <a:latin typeface="+mj-lt"/>
                <a:ea typeface="Calibri" panose="020F0502020204030204" pitchFamily="34" charset="0"/>
                <a:cs typeface="Times New Roman" panose="02020603050405020304" pitchFamily="18" charset="0"/>
              </a:rPr>
              <a:t> Alliance: New American Containment.</a:t>
            </a:r>
          </a:p>
          <a:p>
            <a:pPr marL="400050" lvl="1" indent="0" algn="just">
              <a:buNone/>
            </a:pPr>
            <a:r>
              <a:rPr lang="en-GB" sz="1600" b="1" dirty="0">
                <a:solidFill>
                  <a:srgbClr val="0070C0"/>
                </a:solidFill>
                <a:latin typeface="+mj-lt"/>
                <a:ea typeface="Calibri" panose="020F0502020204030204" pitchFamily="34" charset="0"/>
                <a:cs typeface="Times New Roman" panose="02020603050405020304" pitchFamily="18" charset="0"/>
              </a:rPr>
              <a:t>4. Regional Chaos: Turning Confrontation into War. </a:t>
            </a:r>
          </a:p>
          <a:p>
            <a:pPr algn="just"/>
            <a:r>
              <a:rPr lang="en-GB" sz="2000" dirty="0">
                <a:solidFill>
                  <a:schemeClr val="tx1"/>
                </a:solidFill>
                <a:latin typeface="+mj-lt"/>
                <a:ea typeface="Calibri" panose="020F0502020204030204" pitchFamily="34" charset="0"/>
                <a:cs typeface="Times New Roman" panose="02020603050405020304" pitchFamily="18" charset="0"/>
              </a:rPr>
              <a:t>Further research upon those hypothetical scenarios resulted in a list of drivers of change and external forces in the next decade (2018-2027), as well as in a scenario-matrix for relations between the West and Russia in Eastern Europe (Inter-</a:t>
            </a:r>
            <a:r>
              <a:rPr lang="en-GB" sz="2000" dirty="0" err="1">
                <a:solidFill>
                  <a:schemeClr val="tx1"/>
                </a:solidFill>
                <a:latin typeface="+mj-lt"/>
                <a:ea typeface="Calibri" panose="020F0502020204030204" pitchFamily="34" charset="0"/>
                <a:cs typeface="Times New Roman" panose="02020603050405020304" pitchFamily="18" charset="0"/>
              </a:rPr>
              <a:t>marium</a:t>
            </a:r>
            <a:r>
              <a:rPr lang="en-GB" sz="2000" dirty="0">
                <a:solidFill>
                  <a:schemeClr val="tx1"/>
                </a:solidFill>
                <a:latin typeface="+mj-lt"/>
                <a:ea typeface="Calibri" panose="020F0502020204030204" pitchFamily="34" charset="0"/>
                <a:cs typeface="Times New Roman" panose="02020603050405020304" pitchFamily="18" charset="0"/>
              </a:rPr>
              <a:t>).</a:t>
            </a:r>
          </a:p>
          <a:p>
            <a:pPr algn="just"/>
            <a:endParaRPr lang="en-GB" sz="2000" dirty="0">
              <a:solidFill>
                <a:schemeClr val="tx1"/>
              </a:solidFill>
              <a:latin typeface="+mj-lt"/>
              <a:ea typeface="Calibri" panose="020F0502020204030204" pitchFamily="34" charset="0"/>
              <a:cs typeface="Times New Roman" panose="02020603050405020304" pitchFamily="18" charset="0"/>
            </a:endParaRPr>
          </a:p>
        </p:txBody>
      </p:sp>
      <p:pic>
        <p:nvPicPr>
          <p:cNvPr id="5" name="Picture 5" descr="C:\Users\NICULESCU\Documents\LUCRU\EGF\EGF logo.jpg"/>
          <p:cNvPicPr>
            <a:picLocks noChangeAspect="1" noChangeArrowheads="1"/>
          </p:cNvPicPr>
          <p:nvPr/>
        </p:nvPicPr>
        <p:blipFill>
          <a:blip r:embed="rId4" cstate="print"/>
          <a:srcRect/>
          <a:stretch>
            <a:fillRect/>
          </a:stretch>
        </p:blipFill>
        <p:spPr bwMode="auto">
          <a:xfrm>
            <a:off x="971600" y="260648"/>
            <a:ext cx="1656184" cy="12961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55576" y="692696"/>
            <a:ext cx="7488832" cy="532859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2AAD95-AA18-478E-80D9-3BF037384C82}"/>
              </a:ext>
            </a:extLst>
          </p:cNvPr>
          <p:cNvPicPr>
            <a:picLocks noChangeAspect="1"/>
          </p:cNvPicPr>
          <p:nvPr/>
        </p:nvPicPr>
        <p:blipFill>
          <a:blip r:embed="rId2"/>
          <a:stretch>
            <a:fillRect/>
          </a:stretch>
        </p:blipFill>
        <p:spPr>
          <a:xfrm rot="5400000">
            <a:off x="1295636" y="-999492"/>
            <a:ext cx="6408712" cy="8640960"/>
          </a:xfrm>
          <a:prstGeom prst="rect">
            <a:avLst/>
          </a:prstGeom>
          <a:pattFill prst="pct5">
            <a:fgClr>
              <a:schemeClr val="accent1"/>
            </a:fgClr>
            <a:bgClr>
              <a:schemeClr val="bg1"/>
            </a:bgClr>
          </a:pattFill>
        </p:spPr>
      </p:pic>
    </p:spTree>
    <p:extLst>
      <p:ext uri="{BB962C8B-B14F-4D97-AF65-F5344CB8AC3E}">
        <p14:creationId xmlns:p14="http://schemas.microsoft.com/office/powerpoint/2010/main" val="48852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27ED2D-6A88-4A05-932F-61AA8B96D681}"/>
              </a:ext>
            </a:extLst>
          </p:cNvPr>
          <p:cNvPicPr>
            <a:picLocks noChangeAspect="1"/>
          </p:cNvPicPr>
          <p:nvPr/>
        </p:nvPicPr>
        <p:blipFill>
          <a:blip r:embed="rId2"/>
          <a:stretch>
            <a:fillRect/>
          </a:stretch>
        </p:blipFill>
        <p:spPr>
          <a:xfrm rot="5400000">
            <a:off x="2308695" y="-1652511"/>
            <a:ext cx="4454602" cy="8712968"/>
          </a:xfrm>
          <a:prstGeom prst="rect">
            <a:avLst/>
          </a:prstGeom>
          <a:pattFill prst="pct5">
            <a:fgClr>
              <a:schemeClr val="accent1"/>
            </a:fgClr>
            <a:bgClr>
              <a:schemeClr val="bg1"/>
            </a:bgClr>
          </a:pattFill>
        </p:spPr>
      </p:pic>
    </p:spTree>
    <p:extLst>
      <p:ext uri="{BB962C8B-B14F-4D97-AF65-F5344CB8AC3E}">
        <p14:creationId xmlns:p14="http://schemas.microsoft.com/office/powerpoint/2010/main" val="333430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6BE92-C436-4C7D-B066-381638622DC0}"/>
              </a:ext>
            </a:extLst>
          </p:cNvPr>
          <p:cNvPicPr>
            <a:picLocks noChangeAspect="1"/>
          </p:cNvPicPr>
          <p:nvPr/>
        </p:nvPicPr>
        <p:blipFill>
          <a:blip r:embed="rId2"/>
          <a:stretch>
            <a:fillRect/>
          </a:stretch>
        </p:blipFill>
        <p:spPr>
          <a:xfrm>
            <a:off x="539552" y="692696"/>
            <a:ext cx="7776863" cy="4793704"/>
          </a:xfrm>
          <a:prstGeom prst="rect">
            <a:avLst/>
          </a:prstGeom>
        </p:spPr>
      </p:pic>
    </p:spTree>
    <p:extLst>
      <p:ext uri="{BB962C8B-B14F-4D97-AF65-F5344CB8AC3E}">
        <p14:creationId xmlns:p14="http://schemas.microsoft.com/office/powerpoint/2010/main" val="14555043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1295</TotalTime>
  <Words>1201</Words>
  <Application>Microsoft Office PowerPoint</Application>
  <PresentationFormat>On-screen Show (4:3)</PresentationFormat>
  <Paragraphs>59</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Cambria</vt:lpstr>
      <vt:lpstr>Franklin Gothic Book</vt:lpstr>
      <vt:lpstr>Franklin Gothic Medium</vt:lpstr>
      <vt:lpstr>Times New Roman</vt:lpstr>
      <vt:lpstr>Wingdings 2</vt:lpstr>
      <vt:lpstr>Trek</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Workshop of the PfP Consortium Study Group  "Regional Stability in the South Caucasus":   BUILDING CONFIDENCE IN THE SOUTH CAUCASUS:  STRENGTHENING THE EU AND NATO'S SOFT SECURITY INITIATIVES 14-16 March 2013, Tbilisi (Georgia)</dc:title>
  <dc:creator>NICULESCU</dc:creator>
  <cp:lastModifiedBy>George Niculescu</cp:lastModifiedBy>
  <cp:revision>152</cp:revision>
  <dcterms:created xsi:type="dcterms:W3CDTF">2013-03-08T09:52:47Z</dcterms:created>
  <dcterms:modified xsi:type="dcterms:W3CDTF">2018-01-29T16:23:22Z</dcterms:modified>
</cp:coreProperties>
</file>