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8" r:id="rId5"/>
    <p:sldId id="259" r:id="rId6"/>
    <p:sldId id="260" r:id="rId7"/>
    <p:sldId id="261" r:id="rId8"/>
    <p:sldId id="262" r:id="rId9"/>
    <p:sldId id="263" r:id="rId10"/>
    <p:sldId id="264" r:id="rId11"/>
    <p:sldId id="265" r:id="rId12"/>
    <p:sldId id="266" r:id="rId13"/>
    <p:sldId id="267" r:id="rId14"/>
    <p:sldId id="269" r:id="rId15"/>
    <p:sldId id="270"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it-IT" smtClean="0"/>
              <a:t>Fare clic per modificare lo stile del titolo</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FEE2851A-54A7-4316-989C-0EB21565201F}" type="datetimeFigureOut">
              <a:rPr lang="it-IT" smtClean="0"/>
              <a:t>22/03/2011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176808D-2150-40F9-8C15-A883F3FA48D4}" type="slidenum">
              <a:rPr lang="it-IT" smtClean="0"/>
              <a:t>‹N›</a:t>
            </a:fld>
            <a:endParaRPr lang="it-IT"/>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FEE2851A-54A7-4316-989C-0EB21565201F}" type="datetimeFigureOut">
              <a:rPr lang="it-IT" smtClean="0"/>
              <a:t>22/03/2011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176808D-2150-40F9-8C15-A883F3FA48D4}"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FEE2851A-54A7-4316-989C-0EB21565201F}" type="datetimeFigureOut">
              <a:rPr lang="it-IT" smtClean="0"/>
              <a:t>22/03/2011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176808D-2150-40F9-8C15-A883F3FA48D4}"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FEE2851A-54A7-4316-989C-0EB21565201F}" type="datetimeFigureOut">
              <a:rPr lang="it-IT" smtClean="0"/>
              <a:t>22/03/2011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176808D-2150-40F9-8C15-A883F3FA48D4}"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FEE2851A-54A7-4316-989C-0EB21565201F}" type="datetimeFigureOut">
              <a:rPr lang="it-IT" smtClean="0"/>
              <a:t>22/03/2011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176808D-2150-40F9-8C15-A883F3FA48D4}" type="slidenum">
              <a:rPr lang="it-IT" smtClean="0"/>
              <a:t>‹N›</a:t>
            </a:fld>
            <a:endParaRPr lang="it-IT"/>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4"/>
          <p:cNvSpPr>
            <a:spLocks noGrp="1"/>
          </p:cNvSpPr>
          <p:nvPr>
            <p:ph type="dt" sz="half" idx="10"/>
          </p:nvPr>
        </p:nvSpPr>
        <p:spPr/>
        <p:txBody>
          <a:bodyPr/>
          <a:lstStyle/>
          <a:p>
            <a:fld id="{FEE2851A-54A7-4316-989C-0EB21565201F}" type="datetimeFigureOut">
              <a:rPr lang="it-IT" smtClean="0"/>
              <a:t>22/03/2011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176808D-2150-40F9-8C15-A883F3FA48D4}"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fld id="{FEE2851A-54A7-4316-989C-0EB21565201F}" type="datetimeFigureOut">
              <a:rPr lang="it-IT" smtClean="0"/>
              <a:t>22/03/2011</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9176808D-2150-40F9-8C15-A883F3FA48D4}" type="slidenum">
              <a:rPr lang="it-IT" smtClean="0"/>
              <a:t>‹N›</a:t>
            </a:fld>
            <a:endParaRPr lang="it-IT"/>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FEE2851A-54A7-4316-989C-0EB21565201F}" type="datetimeFigureOut">
              <a:rPr lang="it-IT" smtClean="0"/>
              <a:t>22/03/2011</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9176808D-2150-40F9-8C15-A883F3FA48D4}"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E2851A-54A7-4316-989C-0EB21565201F}" type="datetimeFigureOut">
              <a:rPr lang="it-IT" smtClean="0"/>
              <a:t>22/03/2011</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9176808D-2150-40F9-8C15-A883F3FA48D4}"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it-IT" smtClean="0"/>
              <a:t>Fare clic per modificare lo stile del titolo</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FEE2851A-54A7-4316-989C-0EB21565201F}" type="datetimeFigureOut">
              <a:rPr lang="it-IT" smtClean="0"/>
              <a:t>22/03/2011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176808D-2150-40F9-8C15-A883F3FA48D4}" type="slidenum">
              <a:rPr lang="it-IT" smtClean="0"/>
              <a:t>‹N›</a:t>
            </a:fld>
            <a:endParaRPr lang="it-IT"/>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FEE2851A-54A7-4316-989C-0EB21565201F}" type="datetimeFigureOut">
              <a:rPr lang="it-IT" smtClean="0"/>
              <a:t>22/03/2011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176808D-2150-40F9-8C15-A883F3FA48D4}"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FEE2851A-54A7-4316-989C-0EB21565201F}" type="datetimeFigureOut">
              <a:rPr lang="it-IT" smtClean="0"/>
              <a:t>22/03/2011</a:t>
            </a:fld>
            <a:endParaRPr lang="it-IT"/>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it-IT"/>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9176808D-2150-40F9-8C15-A883F3FA48D4}" type="slidenum">
              <a:rPr lang="it-IT" smtClean="0"/>
              <a:t>‹N›</a:t>
            </a:fld>
            <a:endParaRPr lang="it-IT"/>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gpf-europe.ru/" TargetMode="External"/><Relationship Id="rId2" Type="http://schemas.openxmlformats.org/officeDocument/2006/relationships/hyperlink" Target="http://www.gpf-europe.com/" TargetMode="External"/><Relationship Id="rId1" Type="http://schemas.openxmlformats.org/officeDocument/2006/relationships/slideLayout" Target="../slideLayouts/slideLayout2.xml"/><Relationship Id="rId4" Type="http://schemas.openxmlformats.org/officeDocument/2006/relationships/hyperlink" Target="mailto:Marat.Terterov@gpf-europe.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543800" cy="2520280"/>
          </a:xfrm>
        </p:spPr>
        <p:txBody>
          <a:bodyPr>
            <a:noAutofit/>
          </a:bodyPr>
          <a:lstStyle/>
          <a:p>
            <a:r>
              <a:rPr lang="it-IT" sz="5400" dirty="0" smtClean="0">
                <a:solidFill>
                  <a:schemeClr val="bg1"/>
                </a:solidFill>
                <a:latin typeface="Times New Roman" pitchFamily="18" charset="0"/>
                <a:cs typeface="Times New Roman" pitchFamily="18" charset="0"/>
              </a:rPr>
              <a:t>Energy Security </a:t>
            </a:r>
            <a:br>
              <a:rPr lang="it-IT" sz="5400" dirty="0" smtClean="0">
                <a:solidFill>
                  <a:schemeClr val="bg1"/>
                </a:solidFill>
                <a:latin typeface="Times New Roman" pitchFamily="18" charset="0"/>
                <a:cs typeface="Times New Roman" pitchFamily="18" charset="0"/>
              </a:rPr>
            </a:br>
            <a:r>
              <a:rPr lang="it-IT" sz="5400" dirty="0" err="1" smtClean="0">
                <a:solidFill>
                  <a:schemeClr val="bg1"/>
                </a:solidFill>
                <a:latin typeface="Times New Roman" pitchFamily="18" charset="0"/>
                <a:cs typeface="Times New Roman" pitchFamily="18" charset="0"/>
              </a:rPr>
              <a:t>within</a:t>
            </a:r>
            <a:r>
              <a:rPr lang="it-IT" sz="5400" dirty="0" smtClean="0">
                <a:solidFill>
                  <a:schemeClr val="bg1"/>
                </a:solidFill>
                <a:latin typeface="Times New Roman" pitchFamily="18" charset="0"/>
                <a:cs typeface="Times New Roman" pitchFamily="18" charset="0"/>
              </a:rPr>
              <a:t> Trans – National Energy Policy</a:t>
            </a:r>
            <a:endParaRPr lang="it-IT" sz="5400" dirty="0">
              <a:solidFill>
                <a:schemeClr val="bg1"/>
              </a:solidFill>
              <a:latin typeface="Times New Roman" pitchFamily="18" charset="0"/>
              <a:cs typeface="Times New Roman" pitchFamily="18" charset="0"/>
            </a:endParaRPr>
          </a:p>
        </p:txBody>
      </p:sp>
      <p:sp>
        <p:nvSpPr>
          <p:cNvPr id="3" name="Sottotitolo 2"/>
          <p:cNvSpPr>
            <a:spLocks noGrp="1"/>
          </p:cNvSpPr>
          <p:nvPr>
            <p:ph type="subTitle" idx="1"/>
          </p:nvPr>
        </p:nvSpPr>
        <p:spPr>
          <a:xfrm>
            <a:off x="762000" y="3068960"/>
            <a:ext cx="6858000" cy="3096344"/>
          </a:xfrm>
        </p:spPr>
        <p:txBody>
          <a:bodyPr>
            <a:normAutofit/>
          </a:bodyPr>
          <a:lstStyle/>
          <a:p>
            <a:pPr algn="r"/>
            <a:r>
              <a:rPr lang="it-IT" dirty="0" err="1" smtClean="0"/>
              <a:t>Firms</a:t>
            </a:r>
            <a:r>
              <a:rPr lang="it-IT" dirty="0" smtClean="0"/>
              <a:t> vs </a:t>
            </a:r>
            <a:r>
              <a:rPr lang="it-IT" dirty="0" err="1" smtClean="0"/>
              <a:t>Governments</a:t>
            </a:r>
            <a:r>
              <a:rPr lang="it-IT" dirty="0" smtClean="0"/>
              <a:t>, </a:t>
            </a:r>
            <a:r>
              <a:rPr lang="it-IT" dirty="0" err="1" smtClean="0"/>
              <a:t>Producers</a:t>
            </a:r>
            <a:r>
              <a:rPr lang="it-IT" dirty="0" smtClean="0"/>
              <a:t> vs Consumers, Russia vs the EU</a:t>
            </a:r>
          </a:p>
          <a:p>
            <a:pPr algn="r"/>
            <a:endParaRPr lang="it-IT" dirty="0" smtClean="0"/>
          </a:p>
          <a:p>
            <a:pPr algn="ctr"/>
            <a:r>
              <a:rPr lang="it-IT" dirty="0" smtClean="0">
                <a:solidFill>
                  <a:schemeClr val="bg1">
                    <a:lumMod val="50000"/>
                  </a:schemeClr>
                </a:solidFill>
              </a:rPr>
              <a:t>Dr Marat </a:t>
            </a:r>
            <a:r>
              <a:rPr lang="it-IT" dirty="0" err="1" smtClean="0">
                <a:solidFill>
                  <a:schemeClr val="bg1">
                    <a:lumMod val="50000"/>
                  </a:schemeClr>
                </a:solidFill>
              </a:rPr>
              <a:t>Terterov</a:t>
            </a:r>
            <a:endParaRPr lang="it-IT" dirty="0">
              <a:solidFill>
                <a:schemeClr val="bg1">
                  <a:lumMod val="50000"/>
                </a:schemeClr>
              </a:solidFill>
            </a:endParaRPr>
          </a:p>
          <a:p>
            <a:pPr algn="ctr"/>
            <a:r>
              <a:rPr lang="it-IT" dirty="0" err="1" smtClean="0">
                <a:solidFill>
                  <a:schemeClr val="bg1">
                    <a:lumMod val="50000"/>
                  </a:schemeClr>
                </a:solidFill>
              </a:rPr>
              <a:t>Brussels</a:t>
            </a:r>
            <a:r>
              <a:rPr lang="it-IT" dirty="0" smtClean="0">
                <a:solidFill>
                  <a:schemeClr val="bg1">
                    <a:lumMod val="50000"/>
                  </a:schemeClr>
                </a:solidFill>
              </a:rPr>
              <a:t> School of International </a:t>
            </a:r>
            <a:r>
              <a:rPr lang="it-IT" dirty="0" err="1" smtClean="0">
                <a:solidFill>
                  <a:schemeClr val="bg1">
                    <a:lumMod val="50000"/>
                  </a:schemeClr>
                </a:solidFill>
              </a:rPr>
              <a:t>Studies</a:t>
            </a:r>
            <a:endParaRPr lang="it-IT" dirty="0" smtClean="0">
              <a:solidFill>
                <a:schemeClr val="bg1">
                  <a:lumMod val="50000"/>
                </a:schemeClr>
              </a:solidFill>
            </a:endParaRPr>
          </a:p>
          <a:p>
            <a:pPr algn="ctr"/>
            <a:r>
              <a:rPr lang="it-IT" dirty="0" smtClean="0">
                <a:solidFill>
                  <a:schemeClr val="bg1">
                    <a:lumMod val="50000"/>
                  </a:schemeClr>
                </a:solidFill>
              </a:rPr>
              <a:t>March 22, 2011</a:t>
            </a:r>
            <a:endParaRPr lang="it-IT" dirty="0">
              <a:solidFill>
                <a:schemeClr val="bg1">
                  <a:lumMod val="50000"/>
                </a:schemeClr>
              </a:solidFill>
            </a:endParaRPr>
          </a:p>
        </p:txBody>
      </p:sp>
    </p:spTree>
    <p:extLst>
      <p:ext uri="{BB962C8B-B14F-4D97-AF65-F5344CB8AC3E}">
        <p14:creationId xmlns:p14="http://schemas.microsoft.com/office/powerpoint/2010/main" val="21070807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762000" y="404664"/>
            <a:ext cx="7543800" cy="5760640"/>
          </a:xfrm>
        </p:spPr>
        <p:txBody>
          <a:bodyPr>
            <a:normAutofit fontScale="47500" lnSpcReduction="20000"/>
          </a:bodyPr>
          <a:lstStyle/>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pPr>
              <a:lnSpc>
                <a:spcPct val="80000"/>
              </a:lnSpc>
              <a:buFontTx/>
              <a:buNone/>
            </a:pPr>
            <a:endParaRPr lang="en-GB" dirty="0" smtClean="0"/>
          </a:p>
          <a:p>
            <a:pPr>
              <a:lnSpc>
                <a:spcPct val="80000"/>
              </a:lnSpc>
              <a:buFontTx/>
              <a:buNone/>
            </a:pPr>
            <a:endParaRPr lang="en-GB" dirty="0"/>
          </a:p>
          <a:p>
            <a:pPr>
              <a:lnSpc>
                <a:spcPct val="80000"/>
              </a:lnSpc>
              <a:buFontTx/>
              <a:buNone/>
            </a:pPr>
            <a:endParaRPr lang="en-GB" dirty="0" smtClean="0"/>
          </a:p>
          <a:p>
            <a:pPr>
              <a:lnSpc>
                <a:spcPct val="80000"/>
              </a:lnSpc>
              <a:buFontTx/>
              <a:buNone/>
            </a:pPr>
            <a:r>
              <a:rPr lang="en-GB" sz="3400" b="1" dirty="0"/>
              <a:t>Page 4: Russia as a producer: a special case ?</a:t>
            </a:r>
            <a:r>
              <a:rPr lang="en-GB" sz="3400" dirty="0"/>
              <a:t> (</a:t>
            </a:r>
            <a:r>
              <a:rPr lang="en-GB" sz="3400" dirty="0" smtClean="0"/>
              <a:t>continued)</a:t>
            </a:r>
            <a:endParaRPr lang="en-GB" sz="3400" dirty="0"/>
          </a:p>
          <a:p>
            <a:pPr>
              <a:lnSpc>
                <a:spcPct val="80000"/>
              </a:lnSpc>
              <a:buFontTx/>
              <a:buNone/>
            </a:pPr>
            <a:endParaRPr lang="en-GB" dirty="0" smtClean="0"/>
          </a:p>
          <a:p>
            <a:pPr>
              <a:lnSpc>
                <a:spcPct val="80000"/>
              </a:lnSpc>
              <a:buFontTx/>
              <a:buNone/>
            </a:pPr>
            <a:endParaRPr lang="en-GB" dirty="0"/>
          </a:p>
          <a:p>
            <a:pPr>
              <a:lnSpc>
                <a:spcPct val="80000"/>
              </a:lnSpc>
              <a:buFontTx/>
              <a:buNone/>
            </a:pPr>
            <a:endParaRPr lang="en-GB" dirty="0" smtClean="0"/>
          </a:p>
          <a:p>
            <a:pPr>
              <a:lnSpc>
                <a:spcPct val="80000"/>
              </a:lnSpc>
              <a:buFontTx/>
              <a:buNone/>
            </a:pPr>
            <a:endParaRPr lang="en-GB" dirty="0" smtClean="0"/>
          </a:p>
          <a:p>
            <a:pPr>
              <a:lnSpc>
                <a:spcPct val="80000"/>
              </a:lnSpc>
              <a:buFontTx/>
              <a:buNone/>
            </a:pPr>
            <a:r>
              <a:rPr lang="en-GB" sz="2900" dirty="0" smtClean="0"/>
              <a:t>This </a:t>
            </a:r>
            <a:r>
              <a:rPr lang="en-GB" sz="2900" dirty="0"/>
              <a:t>creates an-anti Russian bias in many of the key terms we use in the energy security discussion: </a:t>
            </a:r>
          </a:p>
          <a:p>
            <a:pPr>
              <a:lnSpc>
                <a:spcPct val="80000"/>
              </a:lnSpc>
              <a:buFontTx/>
              <a:buNone/>
            </a:pPr>
            <a:endParaRPr lang="en-GB" sz="2900" dirty="0"/>
          </a:p>
          <a:p>
            <a:pPr>
              <a:lnSpc>
                <a:spcPct val="80000"/>
              </a:lnSpc>
            </a:pPr>
            <a:r>
              <a:rPr lang="en-GB" sz="2900" dirty="0"/>
              <a:t>Reliability (is Russia reliable ? we don’t question Norway or Algeria) </a:t>
            </a:r>
          </a:p>
          <a:p>
            <a:pPr>
              <a:lnSpc>
                <a:spcPct val="80000"/>
              </a:lnSpc>
            </a:pPr>
            <a:r>
              <a:rPr lang="en-GB" sz="2900" dirty="0"/>
              <a:t>Diversification (diversification away from Russia) </a:t>
            </a:r>
          </a:p>
          <a:p>
            <a:pPr>
              <a:lnSpc>
                <a:spcPct val="80000"/>
              </a:lnSpc>
            </a:pPr>
            <a:r>
              <a:rPr lang="en-GB" sz="2900" dirty="0"/>
              <a:t>Dependency (we should not be too dependant on Russia) </a:t>
            </a:r>
          </a:p>
          <a:p>
            <a:pPr>
              <a:lnSpc>
                <a:spcPct val="80000"/>
              </a:lnSpc>
            </a:pPr>
            <a:r>
              <a:rPr lang="en-GB" sz="2900" dirty="0"/>
              <a:t>Energy security (consumer side)</a:t>
            </a:r>
          </a:p>
          <a:p>
            <a:pPr>
              <a:lnSpc>
                <a:spcPct val="80000"/>
              </a:lnSpc>
            </a:pPr>
            <a:endParaRPr lang="en-GB" sz="2900" dirty="0"/>
          </a:p>
          <a:p>
            <a:pPr>
              <a:lnSpc>
                <a:spcPct val="80000"/>
              </a:lnSpc>
              <a:buFontTx/>
              <a:buNone/>
            </a:pPr>
            <a:r>
              <a:rPr lang="en-GB" sz="2900" dirty="0"/>
              <a:t>This is a reflection of the fact that the Brussels-Moscow energy partnership remains characterised by </a:t>
            </a:r>
            <a:endParaRPr lang="en-GB" sz="2900" dirty="0" smtClean="0"/>
          </a:p>
          <a:p>
            <a:pPr>
              <a:lnSpc>
                <a:spcPct val="80000"/>
              </a:lnSpc>
              <a:buFontTx/>
              <a:buNone/>
            </a:pPr>
            <a:r>
              <a:rPr lang="en-GB" sz="2900" dirty="0" smtClean="0"/>
              <a:t>lack </a:t>
            </a:r>
            <a:r>
              <a:rPr lang="en-GB" sz="2900" dirty="0"/>
              <a:t>of trust, fear and suspicion (particularly after Jan 2009 gas disruption) </a:t>
            </a:r>
          </a:p>
          <a:p>
            <a:pPr>
              <a:lnSpc>
                <a:spcPct val="80000"/>
              </a:lnSpc>
              <a:buFontTx/>
              <a:buNone/>
            </a:pPr>
            <a:endParaRPr lang="en-GB" sz="2900" dirty="0"/>
          </a:p>
          <a:p>
            <a:pPr>
              <a:lnSpc>
                <a:spcPct val="80000"/>
              </a:lnSpc>
              <a:buFontTx/>
              <a:buNone/>
            </a:pPr>
            <a:r>
              <a:rPr lang="en-GB" sz="2900" dirty="0"/>
              <a:t>The result: Europe seeks to “fortify itself” – a flurry of activity in Brussels: </a:t>
            </a:r>
          </a:p>
          <a:p>
            <a:pPr>
              <a:lnSpc>
                <a:spcPct val="80000"/>
              </a:lnSpc>
              <a:buFontTx/>
              <a:buNone/>
            </a:pPr>
            <a:endParaRPr lang="en-GB" sz="2900" dirty="0"/>
          </a:p>
          <a:p>
            <a:pPr>
              <a:lnSpc>
                <a:spcPct val="80000"/>
              </a:lnSpc>
            </a:pPr>
            <a:r>
              <a:rPr lang="en-GB" sz="2900" dirty="0"/>
              <a:t>Develop internal energy market and (possibly) keep out the “bad boys” </a:t>
            </a:r>
          </a:p>
          <a:p>
            <a:pPr>
              <a:lnSpc>
                <a:spcPct val="80000"/>
              </a:lnSpc>
            </a:pPr>
            <a:r>
              <a:rPr lang="en-GB" sz="2900" dirty="0"/>
              <a:t>Invest in underground gas storage </a:t>
            </a:r>
          </a:p>
          <a:p>
            <a:pPr>
              <a:lnSpc>
                <a:spcPct val="80000"/>
              </a:lnSpc>
            </a:pPr>
            <a:r>
              <a:rPr lang="en-GB" sz="2900" dirty="0"/>
              <a:t>Reverse flow infrastructure </a:t>
            </a:r>
          </a:p>
          <a:p>
            <a:pPr>
              <a:lnSpc>
                <a:spcPct val="80000"/>
              </a:lnSpc>
            </a:pPr>
            <a:r>
              <a:rPr lang="en-GB" sz="2900" dirty="0"/>
              <a:t>Diversification of supply routes </a:t>
            </a:r>
          </a:p>
          <a:p>
            <a:pPr>
              <a:lnSpc>
                <a:spcPct val="80000"/>
              </a:lnSpc>
            </a:pPr>
            <a:r>
              <a:rPr lang="en-GB" sz="2900" dirty="0"/>
              <a:t>LNG capacity increase </a:t>
            </a:r>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p:txBody>
      </p:sp>
    </p:spTree>
    <p:extLst>
      <p:ext uri="{BB962C8B-B14F-4D97-AF65-F5344CB8AC3E}">
        <p14:creationId xmlns:p14="http://schemas.microsoft.com/office/powerpoint/2010/main" val="7517646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762000" y="404664"/>
            <a:ext cx="7543800" cy="5760640"/>
          </a:xfrm>
        </p:spPr>
        <p:txBody>
          <a:bodyPr>
            <a:normAutofit fontScale="70000" lnSpcReduction="20000"/>
          </a:bodyPr>
          <a:lstStyle/>
          <a:p>
            <a:pPr>
              <a:lnSpc>
                <a:spcPct val="80000"/>
              </a:lnSpc>
              <a:buFontTx/>
              <a:buNone/>
            </a:pPr>
            <a:endParaRPr lang="en-GB" sz="2800" dirty="0"/>
          </a:p>
          <a:p>
            <a:pPr>
              <a:lnSpc>
                <a:spcPct val="80000"/>
              </a:lnSpc>
              <a:buFontTx/>
              <a:buNone/>
            </a:pPr>
            <a:endParaRPr lang="en-GB" dirty="0" smtClean="0"/>
          </a:p>
          <a:p>
            <a:pPr>
              <a:lnSpc>
                <a:spcPct val="80000"/>
              </a:lnSpc>
              <a:buFontTx/>
              <a:buNone/>
            </a:pPr>
            <a:endParaRPr lang="en-GB" dirty="0"/>
          </a:p>
          <a:p>
            <a:pPr>
              <a:lnSpc>
                <a:spcPct val="80000"/>
              </a:lnSpc>
              <a:buFontTx/>
              <a:buNone/>
            </a:pPr>
            <a:endParaRPr lang="en-GB" dirty="0" smtClean="0"/>
          </a:p>
          <a:p>
            <a:pPr>
              <a:lnSpc>
                <a:spcPct val="80000"/>
              </a:lnSpc>
              <a:buFontTx/>
              <a:buNone/>
            </a:pPr>
            <a:endParaRPr lang="en-GB" dirty="0"/>
          </a:p>
          <a:p>
            <a:pPr>
              <a:lnSpc>
                <a:spcPct val="80000"/>
              </a:lnSpc>
              <a:buFontTx/>
              <a:buNone/>
            </a:pPr>
            <a:endParaRPr lang="en-GB" dirty="0" smtClean="0"/>
          </a:p>
          <a:p>
            <a:pPr>
              <a:lnSpc>
                <a:spcPct val="80000"/>
              </a:lnSpc>
              <a:buFontTx/>
              <a:buNone/>
            </a:pPr>
            <a:endParaRPr lang="en-GB" dirty="0"/>
          </a:p>
          <a:p>
            <a:pPr>
              <a:lnSpc>
                <a:spcPct val="80000"/>
              </a:lnSpc>
              <a:buFontTx/>
              <a:buNone/>
            </a:pPr>
            <a:endParaRPr lang="en-GB" dirty="0" smtClean="0"/>
          </a:p>
          <a:p>
            <a:pPr>
              <a:lnSpc>
                <a:spcPct val="80000"/>
              </a:lnSpc>
              <a:buFontTx/>
              <a:buNone/>
            </a:pPr>
            <a:endParaRPr lang="en-GB" dirty="0"/>
          </a:p>
          <a:p>
            <a:pPr>
              <a:lnSpc>
                <a:spcPct val="80000"/>
              </a:lnSpc>
              <a:buFontTx/>
              <a:buNone/>
            </a:pPr>
            <a:r>
              <a:rPr lang="en-GB" sz="2600" b="1" dirty="0"/>
              <a:t>Page 4: Russia as a producer: a special case ? (continued)</a:t>
            </a:r>
            <a:r>
              <a:rPr lang="en-GB" sz="2600" dirty="0"/>
              <a:t> </a:t>
            </a:r>
            <a:endParaRPr lang="en-GB" sz="2600" dirty="0" smtClean="0"/>
          </a:p>
          <a:p>
            <a:pPr>
              <a:lnSpc>
                <a:spcPct val="80000"/>
              </a:lnSpc>
              <a:buFontTx/>
              <a:buNone/>
            </a:pPr>
            <a:endParaRPr lang="en-GB" dirty="0" smtClean="0"/>
          </a:p>
          <a:p>
            <a:pPr>
              <a:lnSpc>
                <a:spcPct val="80000"/>
              </a:lnSpc>
              <a:buFontTx/>
              <a:buNone/>
            </a:pPr>
            <a:endParaRPr lang="en-GB" dirty="0"/>
          </a:p>
          <a:p>
            <a:pPr>
              <a:lnSpc>
                <a:spcPct val="80000"/>
              </a:lnSpc>
              <a:buFontTx/>
              <a:buNone/>
            </a:pPr>
            <a:endParaRPr lang="en-GB" sz="2200" dirty="0"/>
          </a:p>
          <a:p>
            <a:pPr>
              <a:lnSpc>
                <a:spcPct val="80000"/>
              </a:lnSpc>
              <a:buFontTx/>
              <a:buNone/>
            </a:pPr>
            <a:endParaRPr lang="en-GB" sz="2200" dirty="0" smtClean="0"/>
          </a:p>
          <a:p>
            <a:pPr>
              <a:lnSpc>
                <a:spcPct val="80000"/>
              </a:lnSpc>
              <a:buFontTx/>
              <a:buNone/>
            </a:pPr>
            <a:r>
              <a:rPr lang="en-GB" sz="2200" dirty="0" smtClean="0"/>
              <a:t>However</a:t>
            </a:r>
            <a:r>
              <a:rPr lang="en-GB" sz="2200" dirty="0"/>
              <a:t>, is EU energy security really under threat ? </a:t>
            </a:r>
          </a:p>
          <a:p>
            <a:pPr>
              <a:lnSpc>
                <a:spcPct val="80000"/>
              </a:lnSpc>
              <a:buFontTx/>
              <a:buNone/>
            </a:pPr>
            <a:endParaRPr lang="en-GB" sz="2200" dirty="0"/>
          </a:p>
          <a:p>
            <a:pPr>
              <a:lnSpc>
                <a:spcPct val="80000"/>
              </a:lnSpc>
            </a:pPr>
            <a:r>
              <a:rPr lang="en-GB" sz="2200" dirty="0"/>
              <a:t>The problem is that there is a structural imbalance in EU energy dependence </a:t>
            </a:r>
          </a:p>
          <a:p>
            <a:pPr>
              <a:lnSpc>
                <a:spcPct val="80000"/>
              </a:lnSpc>
            </a:pPr>
            <a:r>
              <a:rPr lang="en-GB" sz="2200" dirty="0"/>
              <a:t>Western Europe in largely good position </a:t>
            </a:r>
            <a:r>
              <a:rPr lang="en-GB" sz="2200" dirty="0" err="1"/>
              <a:t>vis</a:t>
            </a:r>
            <a:r>
              <a:rPr lang="en-GB" sz="2200" dirty="0"/>
              <a:t> a </a:t>
            </a:r>
            <a:r>
              <a:rPr lang="en-GB" sz="2200" dirty="0" err="1"/>
              <a:t>vis</a:t>
            </a:r>
            <a:r>
              <a:rPr lang="en-GB" sz="2200" dirty="0"/>
              <a:t> diversification and energy </a:t>
            </a:r>
            <a:endParaRPr lang="en-GB" sz="2200" dirty="0" smtClean="0"/>
          </a:p>
          <a:p>
            <a:pPr marL="0" indent="0">
              <a:lnSpc>
                <a:spcPct val="80000"/>
              </a:lnSpc>
              <a:buNone/>
            </a:pPr>
            <a:r>
              <a:rPr lang="en-GB" sz="2200" dirty="0" smtClean="0"/>
              <a:t>      security </a:t>
            </a:r>
            <a:endParaRPr lang="en-GB" sz="2200" dirty="0"/>
          </a:p>
          <a:p>
            <a:pPr>
              <a:lnSpc>
                <a:spcPct val="80000"/>
              </a:lnSpc>
            </a:pPr>
            <a:r>
              <a:rPr lang="en-GB" sz="2200" dirty="0"/>
              <a:t>Central and Eastern Europe far more vulnerable </a:t>
            </a:r>
          </a:p>
          <a:p>
            <a:pPr>
              <a:lnSpc>
                <a:spcPct val="80000"/>
              </a:lnSpc>
            </a:pPr>
            <a:r>
              <a:rPr lang="en-GB" sz="2200" dirty="0"/>
              <a:t>Brussels institutions become a space for the promotion of national energy security interests </a:t>
            </a:r>
          </a:p>
          <a:p>
            <a:pPr>
              <a:lnSpc>
                <a:spcPct val="80000"/>
              </a:lnSpc>
            </a:pPr>
            <a:r>
              <a:rPr lang="en-GB" sz="2200" dirty="0"/>
              <a:t>EU solidarity in terms of external energy policy goes nowhere </a:t>
            </a:r>
          </a:p>
          <a:p>
            <a:pPr>
              <a:lnSpc>
                <a:spcPct val="80000"/>
              </a:lnSpc>
            </a:pPr>
            <a:r>
              <a:rPr lang="en-GB" sz="2200" dirty="0"/>
              <a:t>The NABUCCO Pipeline – did the “rats jump ship” ? </a:t>
            </a:r>
            <a:endParaRPr lang="en-GB" sz="2200" dirty="0" smtClean="0"/>
          </a:p>
          <a:p>
            <a:pPr>
              <a:lnSpc>
                <a:spcPct val="80000"/>
              </a:lnSpc>
            </a:pPr>
            <a:endParaRPr lang="en-GB" sz="2200" dirty="0"/>
          </a:p>
          <a:p>
            <a:pPr>
              <a:lnSpc>
                <a:spcPct val="80000"/>
              </a:lnSpc>
              <a:buFontTx/>
              <a:buNone/>
            </a:pPr>
            <a:endParaRPr lang="en-GB" sz="2200" dirty="0"/>
          </a:p>
          <a:p>
            <a:pPr>
              <a:lnSpc>
                <a:spcPct val="80000"/>
              </a:lnSpc>
              <a:buFontTx/>
              <a:buNone/>
            </a:pPr>
            <a:r>
              <a:rPr lang="en-GB" sz="2200" dirty="0"/>
              <a:t>Political message: </a:t>
            </a:r>
          </a:p>
          <a:p>
            <a:pPr>
              <a:lnSpc>
                <a:spcPct val="80000"/>
              </a:lnSpc>
              <a:buFontTx/>
              <a:buNone/>
            </a:pPr>
            <a:endParaRPr lang="en-GB" sz="2200" dirty="0"/>
          </a:p>
          <a:p>
            <a:pPr>
              <a:lnSpc>
                <a:spcPct val="80000"/>
              </a:lnSpc>
            </a:pPr>
            <a:r>
              <a:rPr lang="en-GB" sz="2200" dirty="0"/>
              <a:t>We are now paying the political price for the big-bang EU enlargement of 2004 (energy </a:t>
            </a:r>
            <a:endParaRPr lang="en-GB" sz="2200" dirty="0" smtClean="0"/>
          </a:p>
          <a:p>
            <a:pPr marL="0" indent="0">
              <a:lnSpc>
                <a:spcPct val="80000"/>
              </a:lnSpc>
              <a:buNone/>
            </a:pPr>
            <a:r>
              <a:rPr lang="en-GB" sz="2200" dirty="0"/>
              <a:t> </a:t>
            </a:r>
            <a:r>
              <a:rPr lang="en-GB" sz="2200" dirty="0" smtClean="0"/>
              <a:t>     security </a:t>
            </a:r>
            <a:r>
              <a:rPr lang="en-GB" sz="2200" dirty="0"/>
              <a:t>was not really a news item in the EU prior to 2006) </a:t>
            </a:r>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p:txBody>
      </p:sp>
    </p:spTree>
    <p:extLst>
      <p:ext uri="{BB962C8B-B14F-4D97-AF65-F5344CB8AC3E}">
        <p14:creationId xmlns:p14="http://schemas.microsoft.com/office/powerpoint/2010/main" val="17208004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762000" y="404664"/>
            <a:ext cx="7543800" cy="5760640"/>
          </a:xfrm>
        </p:spPr>
        <p:txBody>
          <a:bodyPr>
            <a:normAutofit fontScale="62500" lnSpcReduction="20000"/>
          </a:bodyPr>
          <a:lstStyle/>
          <a:p>
            <a:pPr>
              <a:lnSpc>
                <a:spcPct val="80000"/>
              </a:lnSpc>
              <a:buFontTx/>
              <a:buNone/>
            </a:pPr>
            <a:endParaRPr lang="en-GB" dirty="0" smtClean="0"/>
          </a:p>
          <a:p>
            <a:pPr>
              <a:lnSpc>
                <a:spcPct val="80000"/>
              </a:lnSpc>
              <a:buFontTx/>
              <a:buNone/>
            </a:pPr>
            <a:endParaRPr lang="en-GB" dirty="0"/>
          </a:p>
          <a:p>
            <a:pPr>
              <a:lnSpc>
                <a:spcPct val="80000"/>
              </a:lnSpc>
              <a:buFontTx/>
              <a:buNone/>
            </a:pPr>
            <a:endParaRPr lang="en-GB" dirty="0" smtClean="0"/>
          </a:p>
          <a:p>
            <a:pPr>
              <a:lnSpc>
                <a:spcPct val="80000"/>
              </a:lnSpc>
              <a:buFontTx/>
              <a:buNone/>
            </a:pPr>
            <a:endParaRPr lang="en-GB" dirty="0"/>
          </a:p>
          <a:p>
            <a:pPr>
              <a:lnSpc>
                <a:spcPct val="80000"/>
              </a:lnSpc>
              <a:buFontTx/>
              <a:buNone/>
            </a:pPr>
            <a:endParaRPr lang="en-GB" dirty="0" smtClean="0"/>
          </a:p>
          <a:p>
            <a:pPr>
              <a:lnSpc>
                <a:spcPct val="80000"/>
              </a:lnSpc>
              <a:buFontTx/>
              <a:buNone/>
            </a:pPr>
            <a:endParaRPr lang="en-GB" dirty="0"/>
          </a:p>
          <a:p>
            <a:pPr>
              <a:lnSpc>
                <a:spcPct val="80000"/>
              </a:lnSpc>
              <a:buFontTx/>
              <a:buNone/>
            </a:pPr>
            <a:endParaRPr lang="en-GB" dirty="0" smtClean="0"/>
          </a:p>
          <a:p>
            <a:pPr>
              <a:lnSpc>
                <a:spcPct val="80000"/>
              </a:lnSpc>
              <a:buFontTx/>
              <a:buNone/>
            </a:pPr>
            <a:endParaRPr lang="en-GB" dirty="0"/>
          </a:p>
          <a:p>
            <a:pPr>
              <a:lnSpc>
                <a:spcPct val="80000"/>
              </a:lnSpc>
              <a:buFontTx/>
              <a:buNone/>
            </a:pPr>
            <a:endParaRPr lang="en-GB" dirty="0" smtClean="0"/>
          </a:p>
          <a:p>
            <a:pPr>
              <a:lnSpc>
                <a:spcPct val="80000"/>
              </a:lnSpc>
              <a:buFontTx/>
              <a:buNone/>
            </a:pPr>
            <a:r>
              <a:rPr lang="en-GB" sz="2900" b="1" dirty="0"/>
              <a:t>Page 5: State Owned Enterprises (SOEs)</a:t>
            </a:r>
            <a:r>
              <a:rPr lang="en-GB" sz="2900" dirty="0"/>
              <a:t> </a:t>
            </a:r>
          </a:p>
          <a:p>
            <a:pPr>
              <a:lnSpc>
                <a:spcPct val="80000"/>
              </a:lnSpc>
              <a:buFontTx/>
              <a:buNone/>
            </a:pPr>
            <a:endParaRPr lang="en-GB" dirty="0" smtClean="0"/>
          </a:p>
          <a:p>
            <a:pPr>
              <a:lnSpc>
                <a:spcPct val="80000"/>
              </a:lnSpc>
              <a:buFontTx/>
              <a:buNone/>
            </a:pPr>
            <a:endParaRPr lang="en-GB" dirty="0" smtClean="0"/>
          </a:p>
          <a:p>
            <a:pPr>
              <a:lnSpc>
                <a:spcPct val="80000"/>
              </a:lnSpc>
              <a:buFontTx/>
              <a:buNone/>
            </a:pPr>
            <a:endParaRPr lang="en-GB" dirty="0"/>
          </a:p>
          <a:p>
            <a:pPr>
              <a:lnSpc>
                <a:spcPct val="80000"/>
              </a:lnSpc>
              <a:buFontTx/>
              <a:buNone/>
            </a:pPr>
            <a:r>
              <a:rPr lang="en-GB" b="1" dirty="0" smtClean="0"/>
              <a:t>The </a:t>
            </a:r>
            <a:r>
              <a:rPr lang="en-GB" b="1" dirty="0"/>
              <a:t>cross border energy sector is increasingly becoming the domain of the SOE: </a:t>
            </a:r>
          </a:p>
          <a:p>
            <a:pPr>
              <a:lnSpc>
                <a:spcPct val="80000"/>
              </a:lnSpc>
              <a:buFontTx/>
              <a:buNone/>
            </a:pPr>
            <a:endParaRPr lang="en-GB" dirty="0"/>
          </a:p>
          <a:p>
            <a:pPr>
              <a:lnSpc>
                <a:spcPct val="80000"/>
              </a:lnSpc>
            </a:pPr>
            <a:r>
              <a:rPr lang="en-GB" dirty="0"/>
              <a:t>SOEs are not the same as private companies </a:t>
            </a:r>
          </a:p>
          <a:p>
            <a:pPr>
              <a:lnSpc>
                <a:spcPct val="80000"/>
              </a:lnSpc>
            </a:pPr>
            <a:r>
              <a:rPr lang="en-GB" dirty="0"/>
              <a:t>They serve a different purpose and work on different incentives </a:t>
            </a:r>
          </a:p>
          <a:p>
            <a:pPr>
              <a:lnSpc>
                <a:spcPct val="80000"/>
              </a:lnSpc>
            </a:pPr>
            <a:r>
              <a:rPr lang="en-GB" dirty="0"/>
              <a:t>Most NOCs are SOEs – responsible to the state </a:t>
            </a:r>
          </a:p>
          <a:p>
            <a:pPr>
              <a:lnSpc>
                <a:spcPct val="80000"/>
              </a:lnSpc>
            </a:pPr>
            <a:r>
              <a:rPr lang="en-GB" dirty="0"/>
              <a:t>Most IOCs are not SOEs – responsible to their shareholders </a:t>
            </a:r>
          </a:p>
          <a:p>
            <a:pPr>
              <a:lnSpc>
                <a:spcPct val="80000"/>
              </a:lnSpc>
            </a:pPr>
            <a:r>
              <a:rPr lang="en-GB" dirty="0"/>
              <a:t>IOCs respond to market incentives </a:t>
            </a:r>
          </a:p>
          <a:p>
            <a:pPr>
              <a:lnSpc>
                <a:spcPct val="80000"/>
              </a:lnSpc>
            </a:pPr>
            <a:r>
              <a:rPr lang="en-GB" dirty="0"/>
              <a:t>SOEs respond to mixed incentives </a:t>
            </a:r>
          </a:p>
          <a:p>
            <a:pPr>
              <a:lnSpc>
                <a:spcPct val="80000"/>
              </a:lnSpc>
              <a:buFontTx/>
              <a:buNone/>
            </a:pPr>
            <a:endParaRPr lang="en-GB" dirty="0"/>
          </a:p>
          <a:p>
            <a:pPr>
              <a:lnSpc>
                <a:spcPct val="80000"/>
              </a:lnSpc>
              <a:buFontTx/>
              <a:buNone/>
            </a:pPr>
            <a:r>
              <a:rPr lang="en-GB" b="1" dirty="0"/>
              <a:t>Bureaucrats in business: </a:t>
            </a:r>
          </a:p>
          <a:p>
            <a:pPr>
              <a:lnSpc>
                <a:spcPct val="80000"/>
              </a:lnSpc>
              <a:buFontTx/>
              <a:buNone/>
            </a:pPr>
            <a:endParaRPr lang="en-GB" dirty="0"/>
          </a:p>
          <a:p>
            <a:pPr>
              <a:lnSpc>
                <a:spcPct val="80000"/>
              </a:lnSpc>
            </a:pPr>
            <a:r>
              <a:rPr lang="en-GB" dirty="0"/>
              <a:t>The role of bureaucrats and diplomats </a:t>
            </a:r>
          </a:p>
          <a:p>
            <a:pPr>
              <a:lnSpc>
                <a:spcPct val="80000"/>
              </a:lnSpc>
            </a:pPr>
            <a:r>
              <a:rPr lang="en-GB" dirty="0"/>
              <a:t>Gas agreements driven by high level state officials, taking into account political objectives </a:t>
            </a:r>
          </a:p>
          <a:p>
            <a:pPr>
              <a:lnSpc>
                <a:spcPct val="80000"/>
              </a:lnSpc>
            </a:pPr>
            <a:r>
              <a:rPr lang="en-GB" dirty="0" err="1"/>
              <a:t>Ie</a:t>
            </a:r>
            <a:r>
              <a:rPr lang="en-GB" dirty="0"/>
              <a:t>, Gazprom-ENI, Gazprom-BOTAS – who leads the delegation on the Russian side </a:t>
            </a:r>
            <a:r>
              <a:rPr lang="en-GB" dirty="0" smtClean="0"/>
              <a:t>inter-</a:t>
            </a:r>
          </a:p>
          <a:p>
            <a:pPr marL="0" indent="0">
              <a:lnSpc>
                <a:spcPct val="80000"/>
              </a:lnSpc>
              <a:buNone/>
            </a:pPr>
            <a:r>
              <a:rPr lang="en-GB" dirty="0"/>
              <a:t> </a:t>
            </a:r>
            <a:r>
              <a:rPr lang="en-GB" dirty="0" smtClean="0"/>
              <a:t>     governmental </a:t>
            </a:r>
            <a:r>
              <a:rPr lang="en-GB" dirty="0"/>
              <a:t>agreements ? </a:t>
            </a:r>
          </a:p>
          <a:p>
            <a:pPr>
              <a:lnSpc>
                <a:spcPct val="80000"/>
              </a:lnSpc>
            </a:pPr>
            <a:r>
              <a:rPr lang="en-GB" dirty="0"/>
              <a:t>Multiple political factors going into the negotiation process for gas agreements (</a:t>
            </a:r>
            <a:r>
              <a:rPr lang="en-GB" dirty="0" smtClean="0"/>
              <a:t>Russia-</a:t>
            </a:r>
          </a:p>
          <a:p>
            <a:pPr marL="0" indent="0">
              <a:lnSpc>
                <a:spcPct val="80000"/>
              </a:lnSpc>
              <a:buNone/>
            </a:pPr>
            <a:r>
              <a:rPr lang="en-GB" dirty="0"/>
              <a:t> </a:t>
            </a:r>
            <a:r>
              <a:rPr lang="en-GB" dirty="0" smtClean="0"/>
              <a:t>     Ukraine</a:t>
            </a:r>
            <a:r>
              <a:rPr lang="en-GB" dirty="0"/>
              <a:t>, Russia-Turkey) </a:t>
            </a:r>
          </a:p>
          <a:p>
            <a:pPr>
              <a:lnSpc>
                <a:spcPct val="80000"/>
              </a:lnSpc>
            </a:pPr>
            <a:r>
              <a:rPr lang="en-GB" dirty="0"/>
              <a:t>Inevitable politicisation of energy (different to other economic sectors) </a:t>
            </a:r>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a:p>
        </p:txBody>
      </p:sp>
    </p:spTree>
    <p:extLst>
      <p:ext uri="{BB962C8B-B14F-4D97-AF65-F5344CB8AC3E}">
        <p14:creationId xmlns:p14="http://schemas.microsoft.com/office/powerpoint/2010/main" val="542740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GB" b="1" dirty="0"/>
              <a:t>Page 6: Eurasian oil and gas pipelines as a case study – politics or economics ?</a:t>
            </a:r>
            <a:r>
              <a:rPr lang="en-GB" dirty="0"/>
              <a:t> </a:t>
            </a:r>
            <a:endParaRPr lang="it-IT" dirty="0" smtClean="0"/>
          </a:p>
          <a:p>
            <a:endParaRPr lang="it-IT" dirty="0"/>
          </a:p>
          <a:p>
            <a:endParaRPr lang="it-IT" dirty="0" smtClean="0"/>
          </a:p>
          <a:p>
            <a:endParaRPr lang="it-IT" dirty="0"/>
          </a:p>
          <a:p>
            <a:endParaRPr lang="it-IT" dirty="0" smtClean="0"/>
          </a:p>
          <a:p>
            <a:endParaRPr lang="it-IT" dirty="0"/>
          </a:p>
          <a:p>
            <a:endParaRPr lang="it-IT" dirty="0"/>
          </a:p>
        </p:txBody>
      </p:sp>
    </p:spTree>
    <p:extLst>
      <p:ext uri="{BB962C8B-B14F-4D97-AF65-F5344CB8AC3E}">
        <p14:creationId xmlns:p14="http://schemas.microsoft.com/office/powerpoint/2010/main" val="353930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a:xfrm>
            <a:off x="762000" y="404664"/>
            <a:ext cx="7543800" cy="5760640"/>
          </a:xfrm>
        </p:spPr>
        <p:txBody>
          <a:bodyPr>
            <a:normAutofit fontScale="25000" lnSpcReduction="20000"/>
          </a:bodyPr>
          <a:lstStyle/>
          <a:p>
            <a:endParaRPr lang="it-IT" dirty="0" smtClean="0"/>
          </a:p>
          <a:p>
            <a:endParaRPr lang="it-IT" dirty="0"/>
          </a:p>
          <a:p>
            <a:endParaRPr lang="it-IT" dirty="0" smtClean="0"/>
          </a:p>
          <a:p>
            <a:endParaRPr lang="it-IT" dirty="0"/>
          </a:p>
          <a:p>
            <a:endParaRPr lang="it-IT" dirty="0" smtClean="0"/>
          </a:p>
          <a:p>
            <a:endParaRPr lang="it-IT" dirty="0"/>
          </a:p>
          <a:p>
            <a:pPr marL="0" indent="0">
              <a:buNone/>
            </a:pPr>
            <a:endParaRPr lang="en-GB" b="1" dirty="0" smtClean="0"/>
          </a:p>
          <a:p>
            <a:pPr marL="0" indent="0">
              <a:buNone/>
            </a:pPr>
            <a:endParaRPr lang="en-GB" b="1" dirty="0" smtClean="0"/>
          </a:p>
          <a:p>
            <a:pPr marL="0" indent="0">
              <a:buNone/>
            </a:pPr>
            <a:endParaRPr lang="en-GB" b="1" dirty="0"/>
          </a:p>
          <a:p>
            <a:pPr marL="0" indent="0">
              <a:buNone/>
            </a:pPr>
            <a:endParaRPr lang="en-GB" sz="3300" b="1" dirty="0" smtClean="0"/>
          </a:p>
          <a:p>
            <a:pPr marL="0" indent="0">
              <a:buNone/>
            </a:pPr>
            <a:endParaRPr lang="en-GB" sz="6400" b="1" dirty="0" smtClean="0"/>
          </a:p>
          <a:p>
            <a:pPr marL="0" indent="0">
              <a:buNone/>
            </a:pPr>
            <a:r>
              <a:rPr lang="en-GB" sz="6400" b="1" dirty="0" smtClean="0"/>
              <a:t>Page </a:t>
            </a:r>
            <a:r>
              <a:rPr lang="en-GB" sz="6400" b="1" dirty="0"/>
              <a:t>7: Where do we go from here ?</a:t>
            </a:r>
            <a:r>
              <a:rPr lang="en-GB" sz="6400" dirty="0"/>
              <a:t> </a:t>
            </a:r>
            <a:endParaRPr lang="it-IT" sz="6400" dirty="0" smtClean="0"/>
          </a:p>
          <a:p>
            <a:pPr marL="0" indent="0">
              <a:buNone/>
            </a:pPr>
            <a:endParaRPr lang="it-IT" sz="3500" dirty="0" smtClean="0"/>
          </a:p>
          <a:p>
            <a:pPr marL="0" indent="0">
              <a:buNone/>
            </a:pPr>
            <a:endParaRPr lang="it-IT" sz="3500" dirty="0"/>
          </a:p>
          <a:p>
            <a:pPr marL="0" indent="0">
              <a:buNone/>
            </a:pPr>
            <a:endParaRPr lang="it-IT" sz="5600" dirty="0" smtClean="0"/>
          </a:p>
          <a:p>
            <a:pPr>
              <a:lnSpc>
                <a:spcPct val="80000"/>
              </a:lnSpc>
              <a:buFontTx/>
              <a:buNone/>
            </a:pPr>
            <a:r>
              <a:rPr lang="en-GB" sz="5600" b="1" dirty="0"/>
              <a:t>More questions than answers </a:t>
            </a:r>
          </a:p>
          <a:p>
            <a:pPr>
              <a:lnSpc>
                <a:spcPct val="80000"/>
              </a:lnSpc>
            </a:pPr>
            <a:endParaRPr lang="en-GB" sz="5600" dirty="0"/>
          </a:p>
          <a:p>
            <a:pPr>
              <a:lnSpc>
                <a:spcPct val="80000"/>
              </a:lnSpc>
            </a:pPr>
            <a:r>
              <a:rPr lang="en-GB" sz="5600" dirty="0"/>
              <a:t>Since governments do not seem to have the answer for our energy security concerns, can the </a:t>
            </a:r>
            <a:endParaRPr lang="en-GB" sz="5600" dirty="0" smtClean="0"/>
          </a:p>
          <a:p>
            <a:pPr marL="0" indent="0">
              <a:lnSpc>
                <a:spcPct val="80000"/>
              </a:lnSpc>
              <a:buNone/>
            </a:pPr>
            <a:r>
              <a:rPr lang="en-GB" sz="5600" dirty="0"/>
              <a:t> </a:t>
            </a:r>
            <a:r>
              <a:rPr lang="en-GB" sz="5600" dirty="0" smtClean="0"/>
              <a:t>      market </a:t>
            </a:r>
            <a:r>
              <a:rPr lang="en-GB" sz="5600" dirty="0"/>
              <a:t>decide for governments ? </a:t>
            </a:r>
          </a:p>
          <a:p>
            <a:pPr>
              <a:lnSpc>
                <a:spcPct val="80000"/>
              </a:lnSpc>
            </a:pPr>
            <a:r>
              <a:rPr lang="en-GB" sz="5600" dirty="0"/>
              <a:t>Last year, the US overtook Russia as the world’s largest gas producer – how will shale gas impact </a:t>
            </a:r>
            <a:endParaRPr lang="en-GB" sz="5600" dirty="0" smtClean="0"/>
          </a:p>
          <a:p>
            <a:pPr marL="0" indent="0">
              <a:lnSpc>
                <a:spcPct val="80000"/>
              </a:lnSpc>
              <a:buNone/>
            </a:pPr>
            <a:r>
              <a:rPr lang="en-GB" sz="5600" dirty="0"/>
              <a:t> </a:t>
            </a:r>
            <a:r>
              <a:rPr lang="en-GB" sz="5600" dirty="0" smtClean="0"/>
              <a:t>     upon </a:t>
            </a:r>
            <a:r>
              <a:rPr lang="en-GB" sz="5600" dirty="0"/>
              <a:t>Russia’s </a:t>
            </a:r>
            <a:endParaRPr lang="en-GB" sz="5600" dirty="0" smtClean="0"/>
          </a:p>
          <a:p>
            <a:pPr marL="0" indent="0">
              <a:lnSpc>
                <a:spcPct val="80000"/>
              </a:lnSpc>
              <a:buNone/>
            </a:pPr>
            <a:r>
              <a:rPr lang="en-GB" sz="5600" dirty="0"/>
              <a:t> </a:t>
            </a:r>
            <a:r>
              <a:rPr lang="en-GB" sz="5600" dirty="0" smtClean="0"/>
              <a:t>     market </a:t>
            </a:r>
            <a:r>
              <a:rPr lang="en-GB" sz="5600" dirty="0"/>
              <a:t>position over the EU ? </a:t>
            </a:r>
          </a:p>
          <a:p>
            <a:pPr>
              <a:lnSpc>
                <a:spcPct val="80000"/>
              </a:lnSpc>
            </a:pPr>
            <a:r>
              <a:rPr lang="en-GB" sz="5600" dirty="0"/>
              <a:t>will Russian domestic gas demand pick up in the future and compete with the export market ? </a:t>
            </a:r>
          </a:p>
          <a:p>
            <a:pPr>
              <a:lnSpc>
                <a:spcPct val="80000"/>
              </a:lnSpc>
            </a:pPr>
            <a:r>
              <a:rPr lang="en-GB" sz="5600" dirty="0"/>
              <a:t>Key question: how long will the gas glut last ?  </a:t>
            </a:r>
          </a:p>
          <a:p>
            <a:pPr>
              <a:lnSpc>
                <a:spcPct val="80000"/>
              </a:lnSpc>
            </a:pPr>
            <a:r>
              <a:rPr lang="en-GB" sz="5600" dirty="0"/>
              <a:t>Key question: will gas demand return to pre-2008 levels ? </a:t>
            </a:r>
          </a:p>
          <a:p>
            <a:pPr>
              <a:lnSpc>
                <a:spcPct val="80000"/>
              </a:lnSpc>
            </a:pPr>
            <a:r>
              <a:rPr lang="en-GB" sz="5600" dirty="0"/>
              <a:t>Will Ukraine remain the key transit corridor for Russian gas to Europe, or will it be super-ceded by Nord Stream </a:t>
            </a:r>
            <a:r>
              <a:rPr lang="en-GB" sz="5600" dirty="0" smtClean="0"/>
              <a:t>or South </a:t>
            </a:r>
            <a:r>
              <a:rPr lang="en-GB" sz="5600" dirty="0"/>
              <a:t>Stream ? </a:t>
            </a:r>
          </a:p>
          <a:p>
            <a:pPr>
              <a:lnSpc>
                <a:spcPct val="80000"/>
              </a:lnSpc>
            </a:pPr>
            <a:r>
              <a:rPr lang="en-GB" sz="5600" dirty="0"/>
              <a:t>Can Brussels, Moscow and Kiev learn to work together ? </a:t>
            </a:r>
          </a:p>
          <a:p>
            <a:pPr>
              <a:lnSpc>
                <a:spcPct val="80000"/>
              </a:lnSpc>
              <a:buFontTx/>
              <a:buNone/>
            </a:pPr>
            <a:endParaRPr lang="en-GB" sz="5600" dirty="0"/>
          </a:p>
          <a:p>
            <a:pPr>
              <a:lnSpc>
                <a:spcPct val="80000"/>
              </a:lnSpc>
              <a:buFontTx/>
              <a:buNone/>
            </a:pPr>
            <a:r>
              <a:rPr lang="en-GB" sz="5600" b="1" dirty="0"/>
              <a:t>A note of caution: </a:t>
            </a:r>
          </a:p>
          <a:p>
            <a:pPr>
              <a:lnSpc>
                <a:spcPct val="80000"/>
              </a:lnSpc>
              <a:buFontTx/>
              <a:buNone/>
            </a:pPr>
            <a:endParaRPr lang="en-GB" sz="5600" dirty="0"/>
          </a:p>
          <a:p>
            <a:pPr>
              <a:lnSpc>
                <a:spcPct val="80000"/>
              </a:lnSpc>
            </a:pPr>
            <a:r>
              <a:rPr lang="en-GB" sz="5600" dirty="0"/>
              <a:t>Experts feel that the gas oversupply will last for some time </a:t>
            </a:r>
          </a:p>
          <a:p>
            <a:pPr>
              <a:lnSpc>
                <a:spcPct val="80000"/>
              </a:lnSpc>
              <a:buFontTx/>
              <a:buNone/>
            </a:pPr>
            <a:endParaRPr lang="en-GB" sz="5600" dirty="0"/>
          </a:p>
          <a:p>
            <a:pPr>
              <a:lnSpc>
                <a:spcPct val="80000"/>
              </a:lnSpc>
              <a:buFontTx/>
              <a:buNone/>
            </a:pPr>
            <a:r>
              <a:rPr lang="en-GB" sz="5600" dirty="0"/>
              <a:t>Followed by a note of optimism within pragmatism: </a:t>
            </a:r>
          </a:p>
          <a:p>
            <a:pPr>
              <a:lnSpc>
                <a:spcPct val="80000"/>
              </a:lnSpc>
              <a:buFontTx/>
              <a:buNone/>
            </a:pPr>
            <a:endParaRPr lang="en-GB" sz="5600" dirty="0"/>
          </a:p>
          <a:p>
            <a:pPr>
              <a:lnSpc>
                <a:spcPct val="80000"/>
              </a:lnSpc>
            </a:pPr>
            <a:r>
              <a:rPr lang="en-GB" sz="5600" dirty="0"/>
              <a:t>However gas will remain a major part of the solution for European energy demand for the </a:t>
            </a:r>
            <a:endParaRPr lang="en-GB" sz="5600" dirty="0" smtClean="0"/>
          </a:p>
          <a:p>
            <a:pPr marL="0" indent="0">
              <a:lnSpc>
                <a:spcPct val="80000"/>
              </a:lnSpc>
              <a:buNone/>
            </a:pPr>
            <a:r>
              <a:rPr lang="en-GB" sz="5600" dirty="0"/>
              <a:t> </a:t>
            </a:r>
            <a:r>
              <a:rPr lang="en-GB" sz="5600" dirty="0" smtClean="0"/>
              <a:t>     foreseeable </a:t>
            </a:r>
            <a:r>
              <a:rPr lang="en-GB" sz="5600" dirty="0"/>
              <a:t>future </a:t>
            </a:r>
          </a:p>
          <a:p>
            <a:pPr marL="0" indent="0">
              <a:buNone/>
            </a:pPr>
            <a:endParaRPr lang="it-IT" sz="5600" dirty="0"/>
          </a:p>
          <a:p>
            <a:endParaRPr lang="it-IT" sz="5600" dirty="0" smtClean="0"/>
          </a:p>
          <a:p>
            <a:endParaRPr lang="it-IT" sz="5600" dirty="0"/>
          </a:p>
          <a:p>
            <a:endParaRPr lang="it-IT" sz="5600" dirty="0" smtClean="0"/>
          </a:p>
          <a:p>
            <a:endParaRPr lang="it-IT" sz="5600" dirty="0"/>
          </a:p>
          <a:p>
            <a:endParaRPr lang="it-IT" sz="5600"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p:txBody>
      </p:sp>
    </p:spTree>
    <p:extLst>
      <p:ext uri="{BB962C8B-B14F-4D97-AF65-F5344CB8AC3E}">
        <p14:creationId xmlns:p14="http://schemas.microsoft.com/office/powerpoint/2010/main" val="10288060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32500" lnSpcReduction="20000"/>
          </a:bodyPr>
          <a:lstStyle/>
          <a:p>
            <a:endParaRPr lang="it-IT" dirty="0" smtClean="0"/>
          </a:p>
          <a:p>
            <a:pPr>
              <a:lnSpc>
                <a:spcPct val="90000"/>
              </a:lnSpc>
              <a:buFontTx/>
              <a:buNone/>
            </a:pPr>
            <a:endParaRPr lang="en-GB" dirty="0" smtClean="0"/>
          </a:p>
          <a:p>
            <a:pPr>
              <a:lnSpc>
                <a:spcPct val="90000"/>
              </a:lnSpc>
              <a:buFontTx/>
              <a:buNone/>
            </a:pPr>
            <a:endParaRPr lang="en-GB" dirty="0"/>
          </a:p>
          <a:p>
            <a:pPr>
              <a:lnSpc>
                <a:spcPct val="90000"/>
              </a:lnSpc>
              <a:buFontTx/>
              <a:buNone/>
            </a:pPr>
            <a:endParaRPr lang="en-GB" dirty="0" smtClean="0"/>
          </a:p>
          <a:p>
            <a:pPr>
              <a:lnSpc>
                <a:spcPct val="90000"/>
              </a:lnSpc>
              <a:buFontTx/>
              <a:buNone/>
            </a:pPr>
            <a:endParaRPr lang="en-GB" dirty="0"/>
          </a:p>
          <a:p>
            <a:pPr>
              <a:lnSpc>
                <a:spcPct val="90000"/>
              </a:lnSpc>
              <a:buFontTx/>
              <a:buNone/>
            </a:pPr>
            <a:endParaRPr lang="en-GB" dirty="0" smtClean="0"/>
          </a:p>
          <a:p>
            <a:pPr>
              <a:lnSpc>
                <a:spcPct val="90000"/>
              </a:lnSpc>
              <a:buFontTx/>
              <a:buNone/>
            </a:pPr>
            <a:endParaRPr lang="en-GB" dirty="0"/>
          </a:p>
          <a:p>
            <a:pPr algn="ctr">
              <a:lnSpc>
                <a:spcPct val="90000"/>
              </a:lnSpc>
              <a:buFontTx/>
              <a:buNone/>
            </a:pPr>
            <a:r>
              <a:rPr lang="en-GB" sz="5900" dirty="0"/>
              <a:t>Thank You for your Attention </a:t>
            </a:r>
            <a:endParaRPr lang="en-GB" sz="5900" dirty="0" smtClean="0"/>
          </a:p>
          <a:p>
            <a:pPr>
              <a:lnSpc>
                <a:spcPct val="90000"/>
              </a:lnSpc>
              <a:buFontTx/>
              <a:buNone/>
            </a:pPr>
            <a:endParaRPr lang="en-GB" dirty="0"/>
          </a:p>
          <a:p>
            <a:pPr>
              <a:lnSpc>
                <a:spcPct val="90000"/>
              </a:lnSpc>
              <a:buFontTx/>
              <a:buNone/>
            </a:pPr>
            <a:endParaRPr lang="en-GB" dirty="0" smtClean="0"/>
          </a:p>
          <a:p>
            <a:pPr>
              <a:lnSpc>
                <a:spcPct val="90000"/>
              </a:lnSpc>
              <a:buFontTx/>
              <a:buNone/>
            </a:pPr>
            <a:endParaRPr lang="en-GB" dirty="0"/>
          </a:p>
          <a:p>
            <a:pPr>
              <a:lnSpc>
                <a:spcPct val="90000"/>
              </a:lnSpc>
              <a:buFontTx/>
              <a:buNone/>
            </a:pPr>
            <a:endParaRPr lang="en-GB" dirty="0" smtClean="0"/>
          </a:p>
          <a:p>
            <a:pPr>
              <a:lnSpc>
                <a:spcPct val="90000"/>
              </a:lnSpc>
              <a:buFontTx/>
              <a:buNone/>
            </a:pPr>
            <a:endParaRPr lang="en-GB" dirty="0"/>
          </a:p>
          <a:p>
            <a:pPr>
              <a:lnSpc>
                <a:spcPct val="90000"/>
              </a:lnSpc>
              <a:buFontTx/>
              <a:buNone/>
            </a:pPr>
            <a:r>
              <a:rPr lang="en-GB" sz="4300" dirty="0" smtClean="0"/>
              <a:t>Marat </a:t>
            </a:r>
            <a:r>
              <a:rPr lang="en-GB" sz="4300" dirty="0" err="1"/>
              <a:t>Terterov</a:t>
            </a:r>
            <a:r>
              <a:rPr lang="en-GB" sz="4300" dirty="0"/>
              <a:t> </a:t>
            </a:r>
          </a:p>
          <a:p>
            <a:pPr>
              <a:lnSpc>
                <a:spcPct val="90000"/>
              </a:lnSpc>
              <a:buFontTx/>
              <a:buNone/>
            </a:pPr>
            <a:r>
              <a:rPr lang="en-GB" sz="4300" dirty="0"/>
              <a:t>Director and Principal Founder </a:t>
            </a:r>
          </a:p>
          <a:p>
            <a:pPr>
              <a:lnSpc>
                <a:spcPct val="90000"/>
              </a:lnSpc>
              <a:buFontTx/>
              <a:buNone/>
            </a:pPr>
            <a:r>
              <a:rPr lang="en-GB" sz="4300" dirty="0"/>
              <a:t>European Geopolitical Forum </a:t>
            </a:r>
            <a:endParaRPr lang="fr-FR" sz="4300" dirty="0"/>
          </a:p>
          <a:p>
            <a:pPr>
              <a:lnSpc>
                <a:spcPct val="90000"/>
              </a:lnSpc>
              <a:buFontTx/>
              <a:buNone/>
            </a:pPr>
            <a:r>
              <a:rPr lang="fr-FR" sz="4300" dirty="0"/>
              <a:t>Brussels </a:t>
            </a:r>
            <a:endParaRPr lang="fr-FR" sz="4300" dirty="0">
              <a:hlinkClick r:id="rId2" tooltip="blocked::http://www.gpf-europe.com/"/>
            </a:endParaRPr>
          </a:p>
          <a:p>
            <a:pPr>
              <a:lnSpc>
                <a:spcPct val="90000"/>
              </a:lnSpc>
              <a:buFontTx/>
              <a:buNone/>
            </a:pPr>
            <a:r>
              <a:rPr lang="fr-FR" sz="4300" dirty="0">
                <a:hlinkClick r:id="rId2" tooltip="blocked::http://www.gpf-europe.com/"/>
              </a:rPr>
              <a:t>www.gpf-europe.com</a:t>
            </a:r>
            <a:endParaRPr lang="fr-FR" sz="4300" dirty="0">
              <a:hlinkClick r:id="rId3" tooltip="blocked::http://www.gpf-europe.ru/"/>
            </a:endParaRPr>
          </a:p>
          <a:p>
            <a:pPr>
              <a:lnSpc>
                <a:spcPct val="90000"/>
              </a:lnSpc>
              <a:buFontTx/>
              <a:buNone/>
            </a:pPr>
            <a:r>
              <a:rPr lang="fr-FR" sz="4300" dirty="0">
                <a:hlinkClick r:id="rId3" tooltip="blocked::http://www.gpf-europe.ru/"/>
              </a:rPr>
              <a:t>www.gpf-europe.ru</a:t>
            </a:r>
            <a:endParaRPr lang="en-GB" sz="4300" dirty="0"/>
          </a:p>
          <a:p>
            <a:pPr>
              <a:lnSpc>
                <a:spcPct val="90000"/>
              </a:lnSpc>
              <a:buFontTx/>
              <a:buNone/>
            </a:pPr>
            <a:r>
              <a:rPr lang="en-GB" sz="4300" dirty="0"/>
              <a:t>Mob Brussels: +32 496 45 40 49 </a:t>
            </a:r>
          </a:p>
          <a:p>
            <a:pPr>
              <a:lnSpc>
                <a:spcPct val="90000"/>
              </a:lnSpc>
              <a:buFontTx/>
              <a:buNone/>
            </a:pPr>
            <a:r>
              <a:rPr lang="en-GB" sz="4300" dirty="0"/>
              <a:t>Mob Moscow: +7 964 726 1293</a:t>
            </a:r>
          </a:p>
          <a:p>
            <a:pPr>
              <a:lnSpc>
                <a:spcPct val="90000"/>
              </a:lnSpc>
              <a:buFontTx/>
              <a:buNone/>
            </a:pPr>
            <a:r>
              <a:rPr lang="en-GB" sz="4300" dirty="0"/>
              <a:t>Office </a:t>
            </a:r>
            <a:r>
              <a:rPr lang="en-GB" sz="4300" dirty="0" err="1"/>
              <a:t>tel</a:t>
            </a:r>
            <a:r>
              <a:rPr lang="en-GB" sz="4300" dirty="0"/>
              <a:t>/fax: +322 770 1001</a:t>
            </a:r>
          </a:p>
          <a:p>
            <a:pPr>
              <a:lnSpc>
                <a:spcPct val="90000"/>
              </a:lnSpc>
              <a:buFontTx/>
              <a:buNone/>
            </a:pPr>
            <a:r>
              <a:rPr lang="en-GB" sz="4300" dirty="0"/>
              <a:t>Skype: </a:t>
            </a:r>
            <a:r>
              <a:rPr lang="en-GB" sz="4300" dirty="0" err="1"/>
              <a:t>Marat.Terterov</a:t>
            </a:r>
            <a:r>
              <a:rPr lang="en-GB" sz="4300" dirty="0"/>
              <a:t> </a:t>
            </a:r>
          </a:p>
          <a:p>
            <a:pPr>
              <a:lnSpc>
                <a:spcPct val="90000"/>
              </a:lnSpc>
              <a:buFontTx/>
              <a:buNone/>
            </a:pPr>
            <a:r>
              <a:rPr lang="en-GB" sz="4300" dirty="0"/>
              <a:t>Email: </a:t>
            </a:r>
            <a:r>
              <a:rPr lang="en-GB" sz="4300" dirty="0">
                <a:hlinkClick r:id="rId4" tooltip="blocked::mailto:Marat.Terterov@gpf-europe.com"/>
              </a:rPr>
              <a:t>Marat.Terterov@gpf-europe.com</a:t>
            </a:r>
            <a:endParaRPr lang="en-GB" sz="4300" dirty="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p:txBody>
      </p:sp>
    </p:spTree>
    <p:extLst>
      <p:ext uri="{BB962C8B-B14F-4D97-AF65-F5344CB8AC3E}">
        <p14:creationId xmlns:p14="http://schemas.microsoft.com/office/powerpoint/2010/main" val="1105587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762000" y="692696"/>
            <a:ext cx="7543800" cy="5472608"/>
          </a:xfrm>
        </p:spPr>
        <p:txBody>
          <a:bodyPr>
            <a:normAutofit fontScale="77500" lnSpcReduction="20000"/>
          </a:bodyPr>
          <a:lstStyle/>
          <a:p>
            <a:pPr>
              <a:buFontTx/>
              <a:buNone/>
            </a:pPr>
            <a:endParaRPr lang="en-GB" b="1" dirty="0" smtClean="0"/>
          </a:p>
          <a:p>
            <a:pPr>
              <a:buFontTx/>
              <a:buNone/>
            </a:pPr>
            <a:endParaRPr lang="en-GB" b="1" dirty="0"/>
          </a:p>
          <a:p>
            <a:pPr algn="ctr">
              <a:buFontTx/>
              <a:buNone/>
            </a:pPr>
            <a:r>
              <a:rPr lang="en-GB" b="1" dirty="0" smtClean="0">
                <a:solidFill>
                  <a:schemeClr val="bg1"/>
                </a:solidFill>
              </a:rPr>
              <a:t>LECTURE CONTENTS</a:t>
            </a:r>
          </a:p>
          <a:p>
            <a:pPr>
              <a:buFontTx/>
              <a:buNone/>
            </a:pPr>
            <a:endParaRPr lang="en-GB" b="1" dirty="0"/>
          </a:p>
          <a:p>
            <a:pPr>
              <a:buFontTx/>
              <a:buNone/>
            </a:pPr>
            <a:endParaRPr lang="en-GB" b="1" dirty="0" smtClean="0"/>
          </a:p>
          <a:p>
            <a:pPr>
              <a:buFontTx/>
              <a:buNone/>
            </a:pPr>
            <a:r>
              <a:rPr lang="en-GB" sz="2300" b="1" dirty="0" smtClean="0"/>
              <a:t>Page </a:t>
            </a:r>
            <a:r>
              <a:rPr lang="en-GB" sz="2300" b="1" dirty="0"/>
              <a:t>1: Energy projects tend to require international cooperation in order to be successful, yet crisis makes the headlines   </a:t>
            </a:r>
          </a:p>
          <a:p>
            <a:pPr>
              <a:buFontTx/>
              <a:buNone/>
            </a:pPr>
            <a:endParaRPr lang="en-GB" sz="2300" b="1" dirty="0"/>
          </a:p>
          <a:p>
            <a:pPr>
              <a:buFontTx/>
              <a:buNone/>
            </a:pPr>
            <a:r>
              <a:rPr lang="en-GB" sz="2300" b="1" dirty="0"/>
              <a:t>Page 2: Global governance in the energy sector and international energy cooperation </a:t>
            </a:r>
          </a:p>
          <a:p>
            <a:pPr>
              <a:buFontTx/>
              <a:buNone/>
            </a:pPr>
            <a:endParaRPr lang="en-GB" sz="2300" b="1" dirty="0"/>
          </a:p>
          <a:p>
            <a:pPr>
              <a:buFontTx/>
              <a:buNone/>
            </a:pPr>
            <a:r>
              <a:rPr lang="en-GB" sz="2300" b="1" dirty="0"/>
              <a:t>Page 3: Producers </a:t>
            </a:r>
            <a:r>
              <a:rPr lang="en-GB" sz="2300" b="1" dirty="0" err="1"/>
              <a:t>Vs</a:t>
            </a:r>
            <a:r>
              <a:rPr lang="en-GB" sz="2300" b="1" dirty="0"/>
              <a:t> Consumers of energy </a:t>
            </a:r>
          </a:p>
          <a:p>
            <a:pPr>
              <a:buFontTx/>
              <a:buNone/>
            </a:pPr>
            <a:endParaRPr lang="en-GB" sz="2300" b="1" dirty="0"/>
          </a:p>
          <a:p>
            <a:pPr>
              <a:buFontTx/>
              <a:buNone/>
            </a:pPr>
            <a:r>
              <a:rPr lang="en-GB" sz="2300" b="1" dirty="0"/>
              <a:t>Page 4: Russia as a producer: a special case ? </a:t>
            </a:r>
          </a:p>
          <a:p>
            <a:pPr>
              <a:buFontTx/>
              <a:buNone/>
            </a:pPr>
            <a:endParaRPr lang="en-GB" sz="2300" b="1" dirty="0"/>
          </a:p>
          <a:p>
            <a:pPr>
              <a:buFontTx/>
              <a:buNone/>
            </a:pPr>
            <a:r>
              <a:rPr lang="en-GB" sz="2300" b="1" dirty="0"/>
              <a:t>Page 5: State Owned Enterprises (SOEs) </a:t>
            </a:r>
          </a:p>
          <a:p>
            <a:pPr>
              <a:buFontTx/>
              <a:buNone/>
            </a:pPr>
            <a:endParaRPr lang="en-GB" sz="2300" b="1" dirty="0"/>
          </a:p>
          <a:p>
            <a:pPr>
              <a:buFontTx/>
              <a:buNone/>
            </a:pPr>
            <a:r>
              <a:rPr lang="en-GB" sz="2300" b="1" dirty="0"/>
              <a:t>Page 6: Eurasian oil and gas pipelines as a case study – politics or economics  </a:t>
            </a:r>
          </a:p>
          <a:p>
            <a:pPr>
              <a:buFontTx/>
              <a:buNone/>
            </a:pPr>
            <a:r>
              <a:rPr lang="en-GB" sz="2300" b="1" dirty="0"/>
              <a:t>Page 7: Where do we go from here ?</a:t>
            </a:r>
            <a:r>
              <a:rPr lang="en-GB" sz="2300" dirty="0"/>
              <a:t> </a:t>
            </a:r>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p:txBody>
      </p:sp>
    </p:spTree>
    <p:extLst>
      <p:ext uri="{BB962C8B-B14F-4D97-AF65-F5344CB8AC3E}">
        <p14:creationId xmlns:p14="http://schemas.microsoft.com/office/powerpoint/2010/main" val="475000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a:xfrm>
            <a:off x="762000" y="685800"/>
            <a:ext cx="7543800" cy="5479504"/>
          </a:xfrm>
        </p:spPr>
        <p:txBody>
          <a:bodyPr>
            <a:normAutofit fontScale="25000" lnSpcReduction="20000"/>
          </a:bodyPr>
          <a:lstStyle/>
          <a:p>
            <a:endParaRPr lang="it-IT" dirty="0" smtClean="0"/>
          </a:p>
          <a:p>
            <a:endParaRPr lang="it-IT" dirty="0"/>
          </a:p>
          <a:p>
            <a:endParaRPr lang="it-IT" dirty="0" smtClean="0"/>
          </a:p>
          <a:p>
            <a:endParaRPr lang="it-IT" dirty="0"/>
          </a:p>
          <a:p>
            <a:endParaRPr lang="it-IT" dirty="0" smtClean="0"/>
          </a:p>
          <a:p>
            <a:endParaRPr lang="it-IT" dirty="0"/>
          </a:p>
          <a:p>
            <a:endParaRPr lang="en-GB" dirty="0" smtClean="0"/>
          </a:p>
          <a:p>
            <a:endParaRPr lang="en-GB" sz="6400" dirty="0" smtClean="0">
              <a:solidFill>
                <a:schemeClr val="bg1"/>
              </a:solidFill>
            </a:endParaRPr>
          </a:p>
          <a:p>
            <a:endParaRPr lang="en-GB" dirty="0" smtClean="0"/>
          </a:p>
          <a:p>
            <a:endParaRPr lang="en-GB" dirty="0"/>
          </a:p>
          <a:p>
            <a:endParaRPr lang="en-GB" dirty="0" smtClean="0"/>
          </a:p>
          <a:p>
            <a:endParaRPr lang="en-GB" dirty="0"/>
          </a:p>
          <a:p>
            <a:endParaRPr lang="en-GB" dirty="0" smtClean="0"/>
          </a:p>
          <a:p>
            <a:endParaRPr lang="en-GB" dirty="0"/>
          </a:p>
          <a:p>
            <a:endParaRPr lang="en-GB" dirty="0"/>
          </a:p>
          <a:p>
            <a:pPr marL="0" indent="0">
              <a:buNone/>
            </a:pPr>
            <a:endParaRPr lang="en-GB" sz="6400" dirty="0" smtClean="0"/>
          </a:p>
          <a:p>
            <a:pPr marL="0" indent="0">
              <a:buNone/>
            </a:pPr>
            <a:endParaRPr lang="en-GB" sz="6400" dirty="0" smtClean="0"/>
          </a:p>
          <a:p>
            <a:pPr marL="0" indent="0">
              <a:buNone/>
            </a:pPr>
            <a:r>
              <a:rPr lang="en-GB" sz="6400" b="1" dirty="0">
                <a:solidFill>
                  <a:schemeClr val="tx1"/>
                </a:solidFill>
              </a:rPr>
              <a:t>Page 1: Energy projects tend to require international cooperation in order to be successful:</a:t>
            </a:r>
            <a:endParaRPr lang="en-GB" sz="6400" dirty="0">
              <a:solidFill>
                <a:schemeClr val="tx1"/>
              </a:solidFill>
            </a:endParaRPr>
          </a:p>
          <a:p>
            <a:endParaRPr lang="en-GB" sz="800" dirty="0">
              <a:solidFill>
                <a:schemeClr val="tx1"/>
              </a:solidFill>
            </a:endParaRPr>
          </a:p>
          <a:p>
            <a:endParaRPr lang="en-GB" sz="6400" dirty="0"/>
          </a:p>
          <a:p>
            <a:r>
              <a:rPr lang="en-GB" sz="6400" dirty="0" smtClean="0"/>
              <a:t>Europe/North </a:t>
            </a:r>
            <a:r>
              <a:rPr lang="en-GB" sz="6400" dirty="0"/>
              <a:t>America: capital and technology </a:t>
            </a:r>
          </a:p>
          <a:p>
            <a:r>
              <a:rPr lang="en-GB" sz="6400" dirty="0"/>
              <a:t>Asia, Africa, Latin America, Russia/CIS: natural resources </a:t>
            </a:r>
          </a:p>
          <a:p>
            <a:r>
              <a:rPr lang="en-GB" sz="6400" dirty="0"/>
              <a:t>Wide scope for cooperation, joint investments </a:t>
            </a:r>
          </a:p>
          <a:p>
            <a:r>
              <a:rPr lang="en-GB" sz="6400" dirty="0"/>
              <a:t>Inter-dependence thesis: “Europe and Russia need each other”</a:t>
            </a:r>
          </a:p>
          <a:p>
            <a:endParaRPr lang="en-GB" sz="6400" b="1" dirty="0"/>
          </a:p>
          <a:p>
            <a:pPr>
              <a:buFont typeface="Arial" charset="0"/>
              <a:buNone/>
            </a:pPr>
            <a:r>
              <a:rPr lang="en-GB" sz="6400" b="1" dirty="0"/>
              <a:t>Yet it is energy crisis that tends to make the headlines:</a:t>
            </a:r>
          </a:p>
          <a:p>
            <a:pPr>
              <a:buFont typeface="Arial" charset="0"/>
              <a:buNone/>
            </a:pPr>
            <a:endParaRPr lang="en-GB" sz="6400" dirty="0"/>
          </a:p>
          <a:p>
            <a:r>
              <a:rPr lang="en-GB" sz="6400" dirty="0"/>
              <a:t>1970s oil shocks and the formation of the IEA </a:t>
            </a:r>
          </a:p>
          <a:p>
            <a:r>
              <a:rPr lang="en-GB" sz="6400" dirty="0"/>
              <a:t>1980s Norwegian gas disruptions </a:t>
            </a:r>
          </a:p>
          <a:p>
            <a:r>
              <a:rPr lang="en-GB" sz="6400" dirty="0"/>
              <a:t>Iran-Iraq war 1980s</a:t>
            </a:r>
          </a:p>
          <a:p>
            <a:r>
              <a:rPr lang="en-GB" sz="6400" dirty="0"/>
              <a:t>Gulf War 1990 </a:t>
            </a:r>
          </a:p>
          <a:p>
            <a:r>
              <a:rPr lang="en-GB" sz="6400" dirty="0"/>
              <a:t>Iraq invasion 2003 </a:t>
            </a:r>
          </a:p>
          <a:p>
            <a:r>
              <a:rPr lang="en-GB" sz="6400" dirty="0"/>
              <a:t>Nationalisation of foreign oil companies – Gulf, Venezuela, Bolivia </a:t>
            </a:r>
          </a:p>
          <a:p>
            <a:r>
              <a:rPr lang="en-GB" sz="6400" dirty="0"/>
              <a:t>Nationalisation of domestic private oil companies – Russia </a:t>
            </a:r>
          </a:p>
          <a:p>
            <a:r>
              <a:rPr lang="en-GB" sz="6400" dirty="0"/>
              <a:t>Reversal of PSAs – Russia, Kazakhstan </a:t>
            </a:r>
          </a:p>
          <a:p>
            <a:r>
              <a:rPr lang="en-GB" sz="6400" dirty="0"/>
              <a:t>Gas disruptions between Russia and Ukraine; Russia and Belarus </a:t>
            </a:r>
          </a:p>
          <a:p>
            <a:r>
              <a:rPr lang="en-GB" sz="6400" dirty="0"/>
              <a:t>Unprecedented gas disruption in January 2009</a:t>
            </a:r>
            <a:endParaRPr lang="en-US" sz="6400" dirty="0"/>
          </a:p>
          <a:p>
            <a:endParaRPr lang="it-IT" sz="6400" dirty="0" smtClean="0"/>
          </a:p>
          <a:p>
            <a:endParaRPr lang="it-IT" sz="6400" dirty="0"/>
          </a:p>
          <a:p>
            <a:endParaRPr lang="it-IT" sz="6400" dirty="0" smtClean="0"/>
          </a:p>
          <a:p>
            <a:endParaRPr lang="it-IT" sz="6400" dirty="0"/>
          </a:p>
          <a:p>
            <a:endParaRPr lang="it-IT" sz="6400" dirty="0" smtClean="0"/>
          </a:p>
          <a:p>
            <a:endParaRPr lang="it-IT" sz="6400" dirty="0"/>
          </a:p>
          <a:p>
            <a:endParaRPr lang="it-IT" dirty="0" smtClean="0"/>
          </a:p>
          <a:p>
            <a:endParaRPr lang="it-IT" dirty="0"/>
          </a:p>
          <a:p>
            <a:endParaRPr lang="it-IT" dirty="0" smtClean="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p:txBody>
      </p:sp>
    </p:spTree>
    <p:extLst>
      <p:ext uri="{BB962C8B-B14F-4D97-AF65-F5344CB8AC3E}">
        <p14:creationId xmlns:p14="http://schemas.microsoft.com/office/powerpoint/2010/main" val="2683486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a:xfrm>
            <a:off x="762000" y="404664"/>
            <a:ext cx="7543800" cy="5760640"/>
          </a:xfrm>
        </p:spPr>
        <p:txBody>
          <a:bodyPr>
            <a:normAutofit fontScale="70000" lnSpcReduction="20000"/>
          </a:bodyPr>
          <a:lstStyle/>
          <a:p>
            <a:endParaRPr lang="it-IT" dirty="0" smtClean="0"/>
          </a:p>
          <a:p>
            <a:endParaRPr lang="it-IT" dirty="0"/>
          </a:p>
          <a:p>
            <a:pPr marL="0" indent="0">
              <a:buNone/>
            </a:pPr>
            <a:endParaRPr lang="en-GB" b="1" dirty="0" smtClean="0"/>
          </a:p>
          <a:p>
            <a:pPr marL="0" indent="0">
              <a:buNone/>
            </a:pPr>
            <a:endParaRPr lang="en-GB" b="1" dirty="0"/>
          </a:p>
          <a:p>
            <a:pPr marL="0" indent="0">
              <a:buNone/>
            </a:pPr>
            <a:endParaRPr lang="en-GB" b="1" dirty="0" smtClean="0"/>
          </a:p>
          <a:p>
            <a:pPr marL="0" indent="0">
              <a:buNone/>
            </a:pPr>
            <a:endParaRPr lang="en-GB" b="1" dirty="0" smtClean="0"/>
          </a:p>
          <a:p>
            <a:pPr marL="0" indent="0">
              <a:buNone/>
            </a:pPr>
            <a:r>
              <a:rPr lang="en-GB" sz="2600" b="1" dirty="0" smtClean="0"/>
              <a:t>Changing </a:t>
            </a:r>
            <a:r>
              <a:rPr lang="en-GB" sz="2600" b="1" dirty="0"/>
              <a:t>landscape of energy security</a:t>
            </a:r>
            <a:r>
              <a:rPr lang="en-GB" sz="2600" dirty="0"/>
              <a:t> </a:t>
            </a:r>
            <a:endParaRPr lang="it-IT" sz="2600" dirty="0"/>
          </a:p>
          <a:p>
            <a:endParaRPr lang="it-IT" dirty="0" smtClean="0"/>
          </a:p>
          <a:p>
            <a:pPr>
              <a:lnSpc>
                <a:spcPct val="80000"/>
              </a:lnSpc>
              <a:buFontTx/>
              <a:buNone/>
            </a:pPr>
            <a:r>
              <a:rPr lang="en-GB" dirty="0"/>
              <a:t>Energy – a strategic good and a scarce resource</a:t>
            </a:r>
          </a:p>
          <a:p>
            <a:pPr>
              <a:lnSpc>
                <a:spcPct val="80000"/>
              </a:lnSpc>
            </a:pPr>
            <a:endParaRPr lang="en-GB" dirty="0"/>
          </a:p>
          <a:p>
            <a:pPr>
              <a:lnSpc>
                <a:spcPct val="80000"/>
              </a:lnSpc>
              <a:buFontTx/>
              <a:buNone/>
            </a:pPr>
            <a:r>
              <a:rPr lang="en-GB" dirty="0"/>
              <a:t>Energy policy closely aligned to foreign policy (traditionally more </a:t>
            </a:r>
            <a:r>
              <a:rPr lang="en-GB" dirty="0" smtClean="0"/>
              <a:t>visible</a:t>
            </a:r>
          </a:p>
          <a:p>
            <a:pPr>
              <a:lnSpc>
                <a:spcPct val="80000"/>
              </a:lnSpc>
              <a:buFontTx/>
              <a:buNone/>
            </a:pPr>
            <a:r>
              <a:rPr lang="en-GB" dirty="0" smtClean="0"/>
              <a:t>aspect </a:t>
            </a:r>
            <a:r>
              <a:rPr lang="en-GB" dirty="0"/>
              <a:t>of producer states’ foreign policies but now clearly visible amongst </a:t>
            </a:r>
            <a:endParaRPr lang="en-GB" dirty="0" smtClean="0"/>
          </a:p>
          <a:p>
            <a:pPr>
              <a:lnSpc>
                <a:spcPct val="80000"/>
              </a:lnSpc>
              <a:buFontTx/>
              <a:buNone/>
            </a:pPr>
            <a:r>
              <a:rPr lang="en-GB" dirty="0" smtClean="0"/>
              <a:t>consumers/EU</a:t>
            </a:r>
            <a:r>
              <a:rPr lang="en-GB" dirty="0"/>
              <a:t>)</a:t>
            </a:r>
          </a:p>
          <a:p>
            <a:pPr>
              <a:lnSpc>
                <a:spcPct val="80000"/>
              </a:lnSpc>
            </a:pPr>
            <a:endParaRPr lang="en-GB" dirty="0"/>
          </a:p>
          <a:p>
            <a:pPr>
              <a:lnSpc>
                <a:spcPct val="80000"/>
              </a:lnSpc>
              <a:buFontTx/>
              <a:buNone/>
            </a:pPr>
            <a:r>
              <a:rPr lang="en-GB" u="sng" dirty="0"/>
              <a:t>Changing conceptions of energy security: </a:t>
            </a:r>
          </a:p>
          <a:p>
            <a:pPr>
              <a:lnSpc>
                <a:spcPct val="80000"/>
              </a:lnSpc>
            </a:pPr>
            <a:endParaRPr lang="en-GB" u="sng" dirty="0"/>
          </a:p>
          <a:p>
            <a:pPr>
              <a:lnSpc>
                <a:spcPct val="80000"/>
              </a:lnSpc>
            </a:pPr>
            <a:r>
              <a:rPr lang="en-GB" dirty="0"/>
              <a:t>1970s: Oil/strategic waterways (Gulf, Suez, Malacca Straits)  </a:t>
            </a:r>
          </a:p>
          <a:p>
            <a:pPr>
              <a:lnSpc>
                <a:spcPct val="80000"/>
              </a:lnSpc>
            </a:pPr>
            <a:r>
              <a:rPr lang="en-GB" dirty="0"/>
              <a:t>2000s: gas/security of transit (Russia, Ukraine, Turkey, Maghreb)  </a:t>
            </a:r>
          </a:p>
          <a:p>
            <a:pPr>
              <a:lnSpc>
                <a:spcPct val="80000"/>
              </a:lnSpc>
            </a:pPr>
            <a:r>
              <a:rPr lang="en-GB" dirty="0"/>
              <a:t>Increasing perception or risk </a:t>
            </a:r>
          </a:p>
          <a:p>
            <a:pPr>
              <a:lnSpc>
                <a:spcPct val="80000"/>
              </a:lnSpc>
            </a:pPr>
            <a:r>
              <a:rPr lang="en-GB" dirty="0"/>
              <a:t>From low oil prices to high oil prices-producer power (mid-2000s)</a:t>
            </a:r>
          </a:p>
          <a:p>
            <a:pPr>
              <a:lnSpc>
                <a:spcPct val="80000"/>
              </a:lnSpc>
            </a:pPr>
            <a:r>
              <a:rPr lang="en-GB" dirty="0"/>
              <a:t>Import dependence-consumer vulnerability (less so now, but still sense of vulnerability, </a:t>
            </a:r>
            <a:r>
              <a:rPr lang="en-GB" dirty="0" err="1"/>
              <a:t>esp</a:t>
            </a:r>
            <a:r>
              <a:rPr lang="en-GB" dirty="0"/>
              <a:t> in the EU) </a:t>
            </a:r>
          </a:p>
          <a:p>
            <a:pPr>
              <a:lnSpc>
                <a:spcPct val="80000"/>
              </a:lnSpc>
            </a:pPr>
            <a:r>
              <a:rPr lang="en-GB" dirty="0"/>
              <a:t>Case study: EU energy islands (Poland, Lithuania) remain between a </a:t>
            </a:r>
            <a:endParaRPr lang="en-GB" dirty="0" smtClean="0"/>
          </a:p>
          <a:p>
            <a:pPr marL="0" indent="0">
              <a:lnSpc>
                <a:spcPct val="80000"/>
              </a:lnSpc>
              <a:buNone/>
            </a:pPr>
            <a:r>
              <a:rPr lang="en-GB" dirty="0"/>
              <a:t> </a:t>
            </a:r>
            <a:r>
              <a:rPr lang="en-GB" dirty="0" smtClean="0"/>
              <a:t>    “</a:t>
            </a:r>
            <a:r>
              <a:rPr lang="en-GB" dirty="0"/>
              <a:t>rock and a hard place” </a:t>
            </a:r>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p:txBody>
      </p:sp>
    </p:spTree>
    <p:extLst>
      <p:ext uri="{BB962C8B-B14F-4D97-AF65-F5344CB8AC3E}">
        <p14:creationId xmlns:p14="http://schemas.microsoft.com/office/powerpoint/2010/main" val="3578180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a:xfrm>
            <a:off x="762000" y="332656"/>
            <a:ext cx="7543800" cy="6264696"/>
          </a:xfrm>
        </p:spPr>
        <p:txBody>
          <a:bodyPr>
            <a:normAutofit fontScale="25000" lnSpcReduction="20000"/>
          </a:bodyPr>
          <a:lstStyle/>
          <a:p>
            <a:endParaRPr lang="it-IT" dirty="0" smtClean="0"/>
          </a:p>
          <a:p>
            <a:endParaRPr lang="it-IT" dirty="0" smtClean="0"/>
          </a:p>
          <a:p>
            <a:endParaRPr lang="it-IT" dirty="0"/>
          </a:p>
          <a:p>
            <a:pPr>
              <a:lnSpc>
                <a:spcPct val="80000"/>
              </a:lnSpc>
            </a:pPr>
            <a:endParaRPr lang="en-GB" dirty="0" smtClean="0"/>
          </a:p>
          <a:p>
            <a:pPr>
              <a:lnSpc>
                <a:spcPct val="80000"/>
              </a:lnSpc>
            </a:pPr>
            <a:endParaRPr lang="en-GB" dirty="0"/>
          </a:p>
          <a:p>
            <a:pPr>
              <a:lnSpc>
                <a:spcPct val="80000"/>
              </a:lnSpc>
            </a:pPr>
            <a:endParaRPr lang="en-GB" dirty="0" smtClean="0"/>
          </a:p>
          <a:p>
            <a:pPr>
              <a:lnSpc>
                <a:spcPct val="80000"/>
              </a:lnSpc>
            </a:pPr>
            <a:endParaRPr lang="en-GB" dirty="0"/>
          </a:p>
          <a:p>
            <a:pPr>
              <a:lnSpc>
                <a:spcPct val="80000"/>
              </a:lnSpc>
            </a:pPr>
            <a:endParaRPr lang="en-GB" dirty="0" smtClean="0"/>
          </a:p>
          <a:p>
            <a:pPr>
              <a:lnSpc>
                <a:spcPct val="80000"/>
              </a:lnSpc>
            </a:pPr>
            <a:endParaRPr lang="en-GB" dirty="0"/>
          </a:p>
          <a:p>
            <a:pPr>
              <a:lnSpc>
                <a:spcPct val="80000"/>
              </a:lnSpc>
            </a:pPr>
            <a:endParaRPr lang="en-GB" dirty="0" smtClean="0"/>
          </a:p>
          <a:p>
            <a:pPr>
              <a:lnSpc>
                <a:spcPct val="80000"/>
              </a:lnSpc>
            </a:pPr>
            <a:endParaRPr lang="en-GB" dirty="0"/>
          </a:p>
          <a:p>
            <a:pPr>
              <a:lnSpc>
                <a:spcPct val="80000"/>
              </a:lnSpc>
            </a:pPr>
            <a:endParaRPr lang="en-GB" dirty="0" smtClean="0"/>
          </a:p>
          <a:p>
            <a:pPr>
              <a:lnSpc>
                <a:spcPct val="80000"/>
              </a:lnSpc>
            </a:pPr>
            <a:endParaRPr lang="en-GB" dirty="0"/>
          </a:p>
          <a:p>
            <a:pPr>
              <a:lnSpc>
                <a:spcPct val="80000"/>
              </a:lnSpc>
            </a:pPr>
            <a:endParaRPr lang="en-GB" dirty="0" smtClean="0"/>
          </a:p>
          <a:p>
            <a:pPr>
              <a:lnSpc>
                <a:spcPct val="80000"/>
              </a:lnSpc>
            </a:pPr>
            <a:endParaRPr lang="en-GB" dirty="0"/>
          </a:p>
          <a:p>
            <a:pPr>
              <a:lnSpc>
                <a:spcPct val="80000"/>
              </a:lnSpc>
            </a:pPr>
            <a:endParaRPr lang="en-GB" dirty="0" smtClean="0"/>
          </a:p>
          <a:p>
            <a:pPr>
              <a:lnSpc>
                <a:spcPct val="80000"/>
              </a:lnSpc>
            </a:pPr>
            <a:endParaRPr lang="en-GB" dirty="0"/>
          </a:p>
          <a:p>
            <a:pPr>
              <a:lnSpc>
                <a:spcPct val="80000"/>
              </a:lnSpc>
            </a:pPr>
            <a:endParaRPr lang="en-GB" dirty="0" smtClean="0"/>
          </a:p>
          <a:p>
            <a:pPr>
              <a:lnSpc>
                <a:spcPct val="80000"/>
              </a:lnSpc>
            </a:pPr>
            <a:endParaRPr lang="en-GB" sz="5600" dirty="0"/>
          </a:p>
          <a:p>
            <a:pPr>
              <a:lnSpc>
                <a:spcPct val="80000"/>
              </a:lnSpc>
            </a:pPr>
            <a:endParaRPr lang="en-GB" sz="5600" dirty="0" smtClean="0"/>
          </a:p>
          <a:p>
            <a:pPr>
              <a:lnSpc>
                <a:spcPct val="80000"/>
              </a:lnSpc>
            </a:pPr>
            <a:endParaRPr lang="en-GB" sz="5600" dirty="0"/>
          </a:p>
          <a:p>
            <a:pPr marL="0" indent="0">
              <a:lnSpc>
                <a:spcPct val="80000"/>
              </a:lnSpc>
              <a:buNone/>
            </a:pPr>
            <a:endParaRPr lang="en-GB" sz="5600" dirty="0"/>
          </a:p>
          <a:p>
            <a:pPr marL="0" indent="0">
              <a:lnSpc>
                <a:spcPct val="80000"/>
              </a:lnSpc>
              <a:buNone/>
            </a:pPr>
            <a:endParaRPr lang="en-GB" sz="5600" b="1" dirty="0" smtClean="0"/>
          </a:p>
          <a:p>
            <a:pPr marL="0" indent="0">
              <a:lnSpc>
                <a:spcPct val="80000"/>
              </a:lnSpc>
              <a:buNone/>
            </a:pPr>
            <a:endParaRPr lang="en-GB" sz="5600" b="1" dirty="0"/>
          </a:p>
          <a:p>
            <a:pPr marL="0" indent="0">
              <a:lnSpc>
                <a:spcPct val="80000"/>
              </a:lnSpc>
              <a:buNone/>
            </a:pPr>
            <a:endParaRPr lang="en-GB" sz="5600" b="1" dirty="0" smtClean="0"/>
          </a:p>
          <a:p>
            <a:pPr marL="0" indent="0">
              <a:lnSpc>
                <a:spcPct val="80000"/>
              </a:lnSpc>
              <a:buNone/>
            </a:pPr>
            <a:r>
              <a:rPr lang="en-GB" sz="6400" b="1" dirty="0" smtClean="0"/>
              <a:t>Page </a:t>
            </a:r>
            <a:r>
              <a:rPr lang="en-GB" sz="6400" b="1" dirty="0"/>
              <a:t>2: Global governance in the energy sector and international energy cooperation</a:t>
            </a:r>
            <a:r>
              <a:rPr lang="en-GB" sz="6400" dirty="0"/>
              <a:t> </a:t>
            </a:r>
            <a:endParaRPr lang="en-GB" sz="6400" dirty="0" smtClean="0"/>
          </a:p>
          <a:p>
            <a:pPr>
              <a:lnSpc>
                <a:spcPct val="80000"/>
              </a:lnSpc>
            </a:pPr>
            <a:endParaRPr lang="en-GB" sz="5600" dirty="0" smtClean="0"/>
          </a:p>
          <a:p>
            <a:pPr marL="0" indent="0">
              <a:lnSpc>
                <a:spcPct val="80000"/>
              </a:lnSpc>
              <a:buNone/>
            </a:pPr>
            <a:endParaRPr lang="en-GB" sz="5600" dirty="0"/>
          </a:p>
          <a:p>
            <a:pPr>
              <a:lnSpc>
                <a:spcPct val="80000"/>
              </a:lnSpc>
              <a:buFontTx/>
              <a:buNone/>
            </a:pPr>
            <a:r>
              <a:rPr lang="en-GB" sz="5600" dirty="0" smtClean="0"/>
              <a:t>Setting </a:t>
            </a:r>
            <a:r>
              <a:rPr lang="en-GB" sz="5600" dirty="0"/>
              <a:t>the rules of the game for international energy cooperation </a:t>
            </a:r>
            <a:endParaRPr lang="en-GB" sz="5600" u="sng" dirty="0"/>
          </a:p>
          <a:p>
            <a:pPr>
              <a:lnSpc>
                <a:spcPct val="80000"/>
              </a:lnSpc>
              <a:buFontTx/>
              <a:buNone/>
            </a:pPr>
            <a:endParaRPr lang="en-GB" sz="5600" u="sng" dirty="0"/>
          </a:p>
          <a:p>
            <a:pPr>
              <a:lnSpc>
                <a:spcPct val="80000"/>
              </a:lnSpc>
              <a:buFontTx/>
              <a:buNone/>
            </a:pPr>
            <a:r>
              <a:rPr lang="en-GB" sz="5600" u="sng" dirty="0"/>
              <a:t>Cooperation is desirable but interests do not always coincide </a:t>
            </a:r>
            <a:endParaRPr lang="en-GB" sz="5600" dirty="0"/>
          </a:p>
          <a:p>
            <a:pPr>
              <a:lnSpc>
                <a:spcPct val="80000"/>
              </a:lnSpc>
              <a:buFontTx/>
              <a:buNone/>
            </a:pPr>
            <a:endParaRPr lang="en-GB" sz="5600" dirty="0"/>
          </a:p>
          <a:p>
            <a:pPr>
              <a:lnSpc>
                <a:spcPct val="120000"/>
              </a:lnSpc>
              <a:buFontTx/>
              <a:buNone/>
            </a:pPr>
            <a:r>
              <a:rPr lang="en-GB" sz="5600" dirty="0" smtClean="0"/>
              <a:t>Energy </a:t>
            </a:r>
            <a:r>
              <a:rPr lang="en-GB" sz="5600" dirty="0"/>
              <a:t>security is defined differently by countries where energy is abundant, compared to </a:t>
            </a:r>
            <a:r>
              <a:rPr lang="en-GB" sz="5600" dirty="0" smtClean="0"/>
              <a:t>countries where </a:t>
            </a:r>
            <a:r>
              <a:rPr lang="en-GB" sz="5600" dirty="0"/>
              <a:t>energy is scarce </a:t>
            </a:r>
          </a:p>
          <a:p>
            <a:pPr>
              <a:lnSpc>
                <a:spcPct val="120000"/>
              </a:lnSpc>
              <a:buFontTx/>
              <a:buNone/>
            </a:pPr>
            <a:r>
              <a:rPr lang="en-GB" sz="5600" dirty="0" smtClean="0"/>
              <a:t>In </a:t>
            </a:r>
            <a:r>
              <a:rPr lang="en-GB" sz="5600" dirty="0"/>
              <a:t>the West, particularly the EU, we tend to look at energy in terms of its “secure and unhindered supply to the consumer”. We do not tend to look at it in terms of “secure access to markets for the producer” </a:t>
            </a:r>
          </a:p>
          <a:p>
            <a:pPr>
              <a:lnSpc>
                <a:spcPct val="120000"/>
              </a:lnSpc>
              <a:buFontTx/>
              <a:buNone/>
            </a:pPr>
            <a:r>
              <a:rPr lang="en-GB" sz="5600" dirty="0" smtClean="0"/>
              <a:t>Although </a:t>
            </a:r>
            <a:r>
              <a:rPr lang="en-GB" sz="5600" dirty="0"/>
              <a:t>we have seen efforts to create internationally binding rules for cross border energy cooperation energy, governance institutions tend to focus around countries with common definitions of energy security:   </a:t>
            </a:r>
            <a:endParaRPr lang="en-GB" sz="5600" dirty="0" smtClean="0"/>
          </a:p>
          <a:p>
            <a:pPr>
              <a:lnSpc>
                <a:spcPct val="120000"/>
              </a:lnSpc>
              <a:buFontTx/>
              <a:buNone/>
            </a:pPr>
            <a:endParaRPr lang="en-GB" sz="5600" dirty="0"/>
          </a:p>
          <a:p>
            <a:pPr>
              <a:lnSpc>
                <a:spcPct val="80000"/>
              </a:lnSpc>
            </a:pPr>
            <a:endParaRPr lang="en-GB" sz="5600" dirty="0" smtClean="0"/>
          </a:p>
          <a:p>
            <a:pPr>
              <a:lnSpc>
                <a:spcPct val="120000"/>
              </a:lnSpc>
            </a:pPr>
            <a:r>
              <a:rPr lang="en-GB" sz="5600" dirty="0" smtClean="0"/>
              <a:t>OPEC </a:t>
            </a:r>
            <a:r>
              <a:rPr lang="en-GB" sz="5600" dirty="0"/>
              <a:t>- oil producers unite  </a:t>
            </a:r>
          </a:p>
          <a:p>
            <a:pPr>
              <a:lnSpc>
                <a:spcPct val="120000"/>
              </a:lnSpc>
            </a:pPr>
            <a:r>
              <a:rPr lang="en-GB" sz="5600" dirty="0"/>
              <a:t>The IEA - defensive bloc of oil consumers</a:t>
            </a:r>
          </a:p>
          <a:p>
            <a:pPr>
              <a:lnSpc>
                <a:spcPct val="120000"/>
              </a:lnSpc>
            </a:pPr>
            <a:r>
              <a:rPr lang="en-GB" sz="5600" dirty="0"/>
              <a:t>The EU 27 – consumer bloc vulnerable on energy imports</a:t>
            </a:r>
          </a:p>
          <a:p>
            <a:pPr>
              <a:lnSpc>
                <a:spcPct val="120000"/>
              </a:lnSpc>
            </a:pPr>
            <a:r>
              <a:rPr lang="en-GB" sz="5600" dirty="0"/>
              <a:t>Gas Exporting Countries Forum (GECF) – a Russian-driven attempt to create an OPEC style organisation in the international gas sector </a:t>
            </a:r>
          </a:p>
          <a:p>
            <a:pPr>
              <a:lnSpc>
                <a:spcPct val="120000"/>
              </a:lnSpc>
            </a:pPr>
            <a:r>
              <a:rPr lang="en-GB" sz="5600" dirty="0"/>
              <a:t>The Baltic to Black Sea Transit Commonwealth initiative was an initiative to better represent the interests of transit states vulnerable to gas supply disruptions and transit avoidance strategies by producer states </a:t>
            </a:r>
          </a:p>
          <a:p>
            <a:pPr>
              <a:lnSpc>
                <a:spcPct val="170000"/>
              </a:lnSpc>
            </a:pPr>
            <a:endParaRPr lang="it-IT" sz="5600" dirty="0" smtClean="0"/>
          </a:p>
          <a:p>
            <a:pPr>
              <a:lnSpc>
                <a:spcPct val="170000"/>
              </a:lnSpc>
            </a:pPr>
            <a:endParaRPr lang="it-IT" sz="5600" dirty="0"/>
          </a:p>
          <a:p>
            <a:pPr>
              <a:lnSpc>
                <a:spcPct val="170000"/>
              </a:lnSpc>
            </a:pPr>
            <a:endParaRPr lang="it-IT" sz="4000" dirty="0" smtClean="0"/>
          </a:p>
          <a:p>
            <a:pPr>
              <a:lnSpc>
                <a:spcPct val="170000"/>
              </a:lnSpc>
            </a:pPr>
            <a:endParaRPr lang="it-IT" sz="4000" dirty="0"/>
          </a:p>
          <a:p>
            <a:pPr>
              <a:lnSpc>
                <a:spcPct val="170000"/>
              </a:lnSpc>
            </a:pPr>
            <a:endParaRPr lang="it-IT" sz="4000" dirty="0" smtClean="0"/>
          </a:p>
          <a:p>
            <a:pPr>
              <a:lnSpc>
                <a:spcPct val="170000"/>
              </a:lnSpc>
            </a:pPr>
            <a:endParaRPr lang="it-IT" sz="4000" dirty="0"/>
          </a:p>
          <a:p>
            <a:endParaRPr lang="it-IT" dirty="0" smtClean="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p:txBody>
      </p:sp>
    </p:spTree>
    <p:extLst>
      <p:ext uri="{BB962C8B-B14F-4D97-AF65-F5344CB8AC3E}">
        <p14:creationId xmlns:p14="http://schemas.microsoft.com/office/powerpoint/2010/main" val="4021213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a:xfrm>
            <a:off x="755576" y="404664"/>
            <a:ext cx="7543800" cy="5760640"/>
          </a:xfrm>
        </p:spPr>
        <p:txBody>
          <a:bodyPr>
            <a:normAutofit fontScale="25000" lnSpcReduction="20000"/>
          </a:bodyPr>
          <a:lstStyle/>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a:p>
          <a:p>
            <a:pPr marL="0" indent="0">
              <a:lnSpc>
                <a:spcPct val="170000"/>
              </a:lnSpc>
              <a:buNone/>
            </a:pPr>
            <a:endParaRPr lang="en-GB" b="1" dirty="0" smtClean="0"/>
          </a:p>
          <a:p>
            <a:pPr marL="0" indent="0">
              <a:lnSpc>
                <a:spcPct val="170000"/>
              </a:lnSpc>
              <a:buNone/>
            </a:pPr>
            <a:endParaRPr lang="en-GB" sz="5600" b="1" dirty="0" smtClean="0"/>
          </a:p>
          <a:p>
            <a:pPr marL="0" indent="0">
              <a:lnSpc>
                <a:spcPct val="170000"/>
              </a:lnSpc>
              <a:buNone/>
            </a:pPr>
            <a:endParaRPr lang="en-GB" sz="5600" b="1" dirty="0"/>
          </a:p>
          <a:p>
            <a:pPr marL="0" indent="0">
              <a:lnSpc>
                <a:spcPct val="170000"/>
              </a:lnSpc>
              <a:buNone/>
            </a:pPr>
            <a:r>
              <a:rPr lang="en-GB" sz="6400" b="1" dirty="0" smtClean="0"/>
              <a:t>Page </a:t>
            </a:r>
            <a:r>
              <a:rPr lang="en-GB" sz="6400" b="1" dirty="0"/>
              <a:t>2: Global governance in the energy sector and international energy cooperation</a:t>
            </a:r>
            <a:r>
              <a:rPr lang="en-GB" sz="6400" dirty="0"/>
              <a:t> (Continued) </a:t>
            </a:r>
            <a:endParaRPr lang="en-GB" sz="6400" dirty="0" smtClean="0"/>
          </a:p>
          <a:p>
            <a:pPr>
              <a:lnSpc>
                <a:spcPct val="120000"/>
              </a:lnSpc>
              <a:buFontTx/>
              <a:buNone/>
            </a:pPr>
            <a:r>
              <a:rPr lang="en-GB" sz="5600" dirty="0" smtClean="0"/>
              <a:t>There </a:t>
            </a:r>
            <a:r>
              <a:rPr lang="en-GB" sz="5600" dirty="0"/>
              <a:t>is no WTO in the energy sector. The Energy Charter Treaty (ECT) is the nearest thing we have to the WTO in the energy sector/common set of rules for an enlarged and interconnected Eurasian energy market  </a:t>
            </a:r>
          </a:p>
          <a:p>
            <a:pPr>
              <a:lnSpc>
                <a:spcPct val="120000"/>
              </a:lnSpc>
              <a:buFontTx/>
              <a:buNone/>
            </a:pPr>
            <a:r>
              <a:rPr lang="en-GB" sz="5600" b="1" dirty="0" smtClean="0"/>
              <a:t>However</a:t>
            </a:r>
            <a:r>
              <a:rPr lang="en-GB" sz="5600" b="1" dirty="0"/>
              <a:t>: </a:t>
            </a:r>
          </a:p>
          <a:p>
            <a:pPr>
              <a:lnSpc>
                <a:spcPct val="120000"/>
              </a:lnSpc>
            </a:pPr>
            <a:r>
              <a:rPr lang="en-GB" sz="5600" dirty="0" smtClean="0"/>
              <a:t>The </a:t>
            </a:r>
            <a:r>
              <a:rPr lang="en-GB" sz="5600" dirty="0"/>
              <a:t>ECT, while experiencing a very optimistic beginning to its service, has largely failed in realising its objectives and is now a largely irrelevant factor in global energy governance   </a:t>
            </a:r>
          </a:p>
          <a:p>
            <a:pPr>
              <a:lnSpc>
                <a:spcPct val="120000"/>
              </a:lnSpc>
            </a:pPr>
            <a:r>
              <a:rPr lang="en-GB" sz="5600" dirty="0"/>
              <a:t>Fundamentally, the ECT has not proven effective in creating a common set of rules for the Eurasian energy sector and is ultimately seen as defending consumer interests </a:t>
            </a:r>
          </a:p>
          <a:p>
            <a:pPr>
              <a:lnSpc>
                <a:spcPct val="120000"/>
              </a:lnSpc>
            </a:pPr>
            <a:r>
              <a:rPr lang="en-GB" sz="5600" dirty="0"/>
              <a:t>Out of its 51 member countries, there are basically no “heavyweights” among the international energy producing nations. The driving force behind the Treaty’s continued existence today is the EU</a:t>
            </a:r>
          </a:p>
          <a:p>
            <a:pPr>
              <a:lnSpc>
                <a:spcPct val="120000"/>
              </a:lnSpc>
            </a:pPr>
            <a:r>
              <a:rPr lang="en-GB" sz="5600" dirty="0"/>
              <a:t>Further, the treaty has not been able to account for “security of transit”, or at least this is how it is perceived   </a:t>
            </a:r>
          </a:p>
          <a:p>
            <a:pPr>
              <a:lnSpc>
                <a:spcPct val="120000"/>
              </a:lnSpc>
            </a:pPr>
            <a:r>
              <a:rPr lang="en-GB" sz="5600" dirty="0"/>
              <a:t>This was one of the factors leading to the alienation of Russia, as a member of the treaty, and Russian withdrawal from the Treaty last summer </a:t>
            </a:r>
          </a:p>
          <a:p>
            <a:pPr>
              <a:lnSpc>
                <a:spcPct val="170000"/>
              </a:lnSpc>
              <a:buFontTx/>
              <a:buNone/>
            </a:pPr>
            <a:r>
              <a:rPr lang="en-GB" sz="5600" b="1" dirty="0" smtClean="0"/>
              <a:t>key </a:t>
            </a:r>
            <a:r>
              <a:rPr lang="en-GB" sz="5600" b="1" dirty="0"/>
              <a:t>point: </a:t>
            </a:r>
          </a:p>
          <a:p>
            <a:pPr>
              <a:lnSpc>
                <a:spcPct val="170000"/>
              </a:lnSpc>
            </a:pPr>
            <a:r>
              <a:rPr lang="en-GB" sz="5600" dirty="0" smtClean="0"/>
              <a:t>Institutions </a:t>
            </a:r>
            <a:r>
              <a:rPr lang="en-GB" sz="5600" dirty="0"/>
              <a:t>of global governance in the energy sector promote interests, rather than aim to develop international energy cooperation. </a:t>
            </a:r>
          </a:p>
          <a:p>
            <a:pPr>
              <a:lnSpc>
                <a:spcPct val="170000"/>
              </a:lnSpc>
            </a:pPr>
            <a:r>
              <a:rPr lang="en-GB" sz="5600" dirty="0"/>
              <a:t>This creates scope for disputes, with occasional room for compromise </a:t>
            </a:r>
          </a:p>
          <a:p>
            <a:pPr marL="0" indent="0">
              <a:lnSpc>
                <a:spcPct val="170000"/>
              </a:lnSpc>
              <a:buNone/>
            </a:pPr>
            <a:endParaRPr lang="it-IT" sz="5600" dirty="0" smtClean="0"/>
          </a:p>
          <a:p>
            <a:endParaRPr lang="it-IT" sz="5600" dirty="0"/>
          </a:p>
          <a:p>
            <a:endParaRPr lang="it-IT" sz="5600" dirty="0" smtClean="0"/>
          </a:p>
          <a:p>
            <a:endParaRPr lang="it-IT" sz="5600" dirty="0"/>
          </a:p>
          <a:p>
            <a:endParaRPr lang="it-IT" sz="5600" dirty="0" smtClean="0"/>
          </a:p>
          <a:p>
            <a:endParaRPr lang="it-IT" sz="5600" dirty="0"/>
          </a:p>
          <a:p>
            <a:endParaRPr lang="it-IT" sz="5600" dirty="0" smtClean="0"/>
          </a:p>
          <a:p>
            <a:endParaRPr lang="it-IT" sz="5600"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a:p>
        </p:txBody>
      </p:sp>
    </p:spTree>
    <p:extLst>
      <p:ext uri="{BB962C8B-B14F-4D97-AF65-F5344CB8AC3E}">
        <p14:creationId xmlns:p14="http://schemas.microsoft.com/office/powerpoint/2010/main" val="2408391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762000" y="404664"/>
            <a:ext cx="7543800" cy="5760640"/>
          </a:xfrm>
        </p:spPr>
        <p:txBody>
          <a:bodyPr>
            <a:normAutofit fontScale="25000" lnSpcReduction="20000"/>
          </a:bodyPr>
          <a:lstStyle/>
          <a:p>
            <a:pPr>
              <a:lnSpc>
                <a:spcPct val="80000"/>
              </a:lnSpc>
              <a:buFontTx/>
              <a:buNone/>
            </a:pPr>
            <a:endParaRPr lang="en-GB" dirty="0" smtClean="0"/>
          </a:p>
          <a:p>
            <a:pPr>
              <a:lnSpc>
                <a:spcPct val="80000"/>
              </a:lnSpc>
              <a:buFontTx/>
              <a:buNone/>
            </a:pPr>
            <a:endParaRPr lang="en-GB" dirty="0"/>
          </a:p>
          <a:p>
            <a:pPr>
              <a:lnSpc>
                <a:spcPct val="80000"/>
              </a:lnSpc>
              <a:buFontTx/>
              <a:buNone/>
            </a:pPr>
            <a:endParaRPr lang="en-GB" dirty="0" smtClean="0"/>
          </a:p>
          <a:p>
            <a:pPr>
              <a:lnSpc>
                <a:spcPct val="80000"/>
              </a:lnSpc>
              <a:buFontTx/>
              <a:buNone/>
            </a:pPr>
            <a:endParaRPr lang="en-GB" dirty="0"/>
          </a:p>
          <a:p>
            <a:pPr>
              <a:lnSpc>
                <a:spcPct val="80000"/>
              </a:lnSpc>
              <a:buFontTx/>
              <a:buNone/>
            </a:pPr>
            <a:endParaRPr lang="en-GB" dirty="0" smtClean="0"/>
          </a:p>
          <a:p>
            <a:pPr>
              <a:lnSpc>
                <a:spcPct val="80000"/>
              </a:lnSpc>
              <a:buFontTx/>
              <a:buNone/>
            </a:pPr>
            <a:endParaRPr lang="en-GB" dirty="0"/>
          </a:p>
          <a:p>
            <a:pPr>
              <a:lnSpc>
                <a:spcPct val="80000"/>
              </a:lnSpc>
              <a:buFontTx/>
              <a:buNone/>
            </a:pPr>
            <a:endParaRPr lang="en-GB" sz="2900" b="1" dirty="0" smtClean="0"/>
          </a:p>
          <a:p>
            <a:pPr>
              <a:lnSpc>
                <a:spcPct val="80000"/>
              </a:lnSpc>
              <a:buFontTx/>
              <a:buNone/>
            </a:pPr>
            <a:endParaRPr lang="en-GB" sz="2900" b="1" dirty="0" smtClean="0"/>
          </a:p>
          <a:p>
            <a:pPr>
              <a:lnSpc>
                <a:spcPct val="80000"/>
              </a:lnSpc>
              <a:buFontTx/>
              <a:buNone/>
            </a:pPr>
            <a:endParaRPr lang="en-GB" dirty="0"/>
          </a:p>
          <a:p>
            <a:pPr>
              <a:lnSpc>
                <a:spcPct val="80000"/>
              </a:lnSpc>
              <a:buFontTx/>
              <a:buNone/>
            </a:pPr>
            <a:endParaRPr lang="en-GB" dirty="0"/>
          </a:p>
          <a:p>
            <a:pPr>
              <a:lnSpc>
                <a:spcPct val="120000"/>
              </a:lnSpc>
              <a:buFontTx/>
              <a:buNone/>
            </a:pPr>
            <a:endParaRPr lang="en-GB" sz="5600" dirty="0" smtClean="0"/>
          </a:p>
          <a:p>
            <a:pPr>
              <a:lnSpc>
                <a:spcPct val="120000"/>
              </a:lnSpc>
              <a:buFontTx/>
              <a:buNone/>
            </a:pPr>
            <a:endParaRPr lang="en-GB" sz="5600" dirty="0"/>
          </a:p>
          <a:p>
            <a:pPr>
              <a:lnSpc>
                <a:spcPct val="120000"/>
              </a:lnSpc>
              <a:buFontTx/>
              <a:buNone/>
            </a:pPr>
            <a:endParaRPr lang="en-GB" sz="5600" dirty="0" smtClean="0"/>
          </a:p>
          <a:p>
            <a:pPr>
              <a:lnSpc>
                <a:spcPct val="120000"/>
              </a:lnSpc>
              <a:buFontTx/>
              <a:buNone/>
            </a:pPr>
            <a:endParaRPr lang="en-GB" sz="5600" dirty="0"/>
          </a:p>
          <a:p>
            <a:pPr>
              <a:lnSpc>
                <a:spcPct val="120000"/>
              </a:lnSpc>
              <a:buFontTx/>
              <a:buNone/>
            </a:pPr>
            <a:endParaRPr lang="en-GB" sz="5600" dirty="0" smtClean="0"/>
          </a:p>
          <a:p>
            <a:pPr>
              <a:lnSpc>
                <a:spcPct val="120000"/>
              </a:lnSpc>
              <a:buFontTx/>
              <a:buNone/>
            </a:pPr>
            <a:endParaRPr lang="en-GB" sz="5600" dirty="0"/>
          </a:p>
          <a:p>
            <a:pPr>
              <a:lnSpc>
                <a:spcPct val="120000"/>
              </a:lnSpc>
              <a:buFontTx/>
              <a:buNone/>
            </a:pPr>
            <a:endParaRPr lang="en-GB" sz="5600" dirty="0" smtClean="0"/>
          </a:p>
          <a:p>
            <a:pPr>
              <a:lnSpc>
                <a:spcPct val="120000"/>
              </a:lnSpc>
              <a:buFontTx/>
              <a:buNone/>
            </a:pPr>
            <a:endParaRPr lang="en-GB" sz="5600" dirty="0"/>
          </a:p>
          <a:p>
            <a:pPr>
              <a:lnSpc>
                <a:spcPct val="120000"/>
              </a:lnSpc>
              <a:buFontTx/>
              <a:buNone/>
            </a:pPr>
            <a:endParaRPr lang="en-GB" sz="5600" dirty="0" smtClean="0"/>
          </a:p>
          <a:p>
            <a:pPr>
              <a:lnSpc>
                <a:spcPct val="120000"/>
              </a:lnSpc>
              <a:buFontTx/>
              <a:buNone/>
            </a:pPr>
            <a:endParaRPr lang="en-GB" sz="5600" dirty="0"/>
          </a:p>
          <a:p>
            <a:pPr>
              <a:lnSpc>
                <a:spcPct val="120000"/>
              </a:lnSpc>
              <a:buNone/>
            </a:pPr>
            <a:r>
              <a:rPr lang="en-GB" sz="6400" b="1" dirty="0"/>
              <a:t>Page 3: Producers </a:t>
            </a:r>
            <a:r>
              <a:rPr lang="en-GB" sz="6400" b="1" dirty="0" err="1"/>
              <a:t>Vs</a:t>
            </a:r>
            <a:r>
              <a:rPr lang="en-GB" sz="6400" b="1" dirty="0"/>
              <a:t> Consumers of energy</a:t>
            </a:r>
            <a:r>
              <a:rPr lang="en-GB" sz="6400" dirty="0"/>
              <a:t> </a:t>
            </a:r>
          </a:p>
          <a:p>
            <a:pPr>
              <a:lnSpc>
                <a:spcPct val="120000"/>
              </a:lnSpc>
              <a:buFontTx/>
              <a:buNone/>
            </a:pPr>
            <a:endParaRPr lang="en-GB" sz="5600" dirty="0" smtClean="0"/>
          </a:p>
          <a:p>
            <a:pPr>
              <a:lnSpc>
                <a:spcPct val="120000"/>
              </a:lnSpc>
              <a:buFontTx/>
              <a:buNone/>
            </a:pPr>
            <a:r>
              <a:rPr lang="en-GB" sz="5600" dirty="0" smtClean="0"/>
              <a:t>Europe/North </a:t>
            </a:r>
            <a:r>
              <a:rPr lang="en-GB" sz="5600" dirty="0"/>
              <a:t>America: energy governance on the basis of transparency and legally binding regulatory framework </a:t>
            </a:r>
          </a:p>
          <a:p>
            <a:pPr>
              <a:lnSpc>
                <a:spcPct val="120000"/>
              </a:lnSpc>
              <a:buFontTx/>
              <a:buNone/>
            </a:pPr>
            <a:r>
              <a:rPr lang="en-GB" sz="5600" dirty="0" smtClean="0"/>
              <a:t>Many </a:t>
            </a:r>
            <a:r>
              <a:rPr lang="en-GB" sz="5600" dirty="0"/>
              <a:t>natural resource producing countries in the developing world have different approaches to governance</a:t>
            </a:r>
          </a:p>
          <a:p>
            <a:pPr>
              <a:lnSpc>
                <a:spcPct val="120000"/>
              </a:lnSpc>
              <a:buFontTx/>
              <a:buNone/>
            </a:pPr>
            <a:r>
              <a:rPr lang="en-GB" sz="5600" dirty="0" smtClean="0"/>
              <a:t>Incongruent </a:t>
            </a:r>
            <a:r>
              <a:rPr lang="en-GB" sz="5600" dirty="0"/>
              <a:t>starting point between consumers and producers, but important to note the following:  </a:t>
            </a:r>
          </a:p>
          <a:p>
            <a:pPr>
              <a:lnSpc>
                <a:spcPct val="120000"/>
              </a:lnSpc>
              <a:buFontTx/>
              <a:buNone/>
            </a:pPr>
            <a:endParaRPr lang="en-GB" sz="5600" dirty="0"/>
          </a:p>
          <a:p>
            <a:pPr>
              <a:lnSpc>
                <a:spcPct val="120000"/>
              </a:lnSpc>
            </a:pPr>
            <a:r>
              <a:rPr lang="en-GB" sz="5600" dirty="0"/>
              <a:t>Global power shifting to the South and East (rise of BRICS) </a:t>
            </a:r>
          </a:p>
          <a:p>
            <a:pPr>
              <a:lnSpc>
                <a:spcPct val="120000"/>
              </a:lnSpc>
            </a:pPr>
            <a:r>
              <a:rPr lang="en-GB" sz="5600" dirty="0"/>
              <a:t>2000s – period of high oil price leads to a major shift of wealth from West to East </a:t>
            </a:r>
          </a:p>
          <a:p>
            <a:pPr>
              <a:lnSpc>
                <a:spcPct val="120000"/>
              </a:lnSpc>
            </a:pPr>
            <a:r>
              <a:rPr lang="en-GB" sz="5600" dirty="0"/>
              <a:t>High oil price of the mid-2000s: consumers becoming nervous </a:t>
            </a:r>
          </a:p>
          <a:p>
            <a:pPr>
              <a:lnSpc>
                <a:spcPct val="120000"/>
              </a:lnSpc>
            </a:pPr>
            <a:r>
              <a:rPr lang="en-GB" sz="5600" dirty="0" err="1"/>
              <a:t>A.Miller</a:t>
            </a:r>
            <a:r>
              <a:rPr lang="en-GB" sz="5600" dirty="0"/>
              <a:t>/Gazprom: oil will hit $250/p/b (producer rhetoric not helping) </a:t>
            </a:r>
          </a:p>
          <a:p>
            <a:pPr>
              <a:lnSpc>
                <a:spcPct val="120000"/>
              </a:lnSpc>
            </a:pPr>
            <a:r>
              <a:rPr lang="en-GB" sz="5600" dirty="0"/>
              <a:t>Producers flex muscles </a:t>
            </a:r>
          </a:p>
          <a:p>
            <a:pPr>
              <a:lnSpc>
                <a:spcPct val="120000"/>
              </a:lnSpc>
            </a:pPr>
            <a:r>
              <a:rPr lang="en-GB" sz="5600" dirty="0"/>
              <a:t>Seven Sisters’ market share declining (</a:t>
            </a:r>
            <a:r>
              <a:rPr lang="en-GB" sz="5600" dirty="0" err="1"/>
              <a:t>ie</a:t>
            </a:r>
            <a:r>
              <a:rPr lang="en-GB" sz="5600" dirty="0"/>
              <a:t>, access to reserves) </a:t>
            </a:r>
          </a:p>
          <a:p>
            <a:pPr>
              <a:lnSpc>
                <a:spcPct val="120000"/>
              </a:lnSpc>
            </a:pPr>
            <a:r>
              <a:rPr lang="en-GB" sz="5600" dirty="0"/>
              <a:t>Global reserves of hydrocarbons increasingly held by NOCs (Aramco, ADNOC, PDVSA, Iran, CNPC, Gazprom, </a:t>
            </a:r>
            <a:r>
              <a:rPr lang="en-GB" sz="5600" dirty="0" err="1"/>
              <a:t>etc</a:t>
            </a:r>
            <a:endParaRPr lang="en-GB" sz="5600" dirty="0"/>
          </a:p>
          <a:p>
            <a:pPr>
              <a:lnSpc>
                <a:spcPct val="120000"/>
              </a:lnSpc>
            </a:pPr>
            <a:r>
              <a:rPr lang="en-GB" sz="5600" dirty="0"/>
              <a:t>EU import dependency growing/efforts to find new sources of supply highly challenging (</a:t>
            </a:r>
            <a:r>
              <a:rPr lang="en-GB" sz="5600" dirty="0" err="1"/>
              <a:t>ie</a:t>
            </a:r>
            <a:r>
              <a:rPr lang="en-GB" sz="5600" dirty="0"/>
              <a:t>, Caspian) </a:t>
            </a:r>
          </a:p>
          <a:p>
            <a:pPr>
              <a:lnSpc>
                <a:spcPct val="120000"/>
              </a:lnSpc>
            </a:pPr>
            <a:r>
              <a:rPr lang="en-GB" sz="5600" dirty="0"/>
              <a:t>Consumers: increasingly “every man for himself mentality” (energy companies from producing countries not always in line with national governments, as they seek to enhance their security of supply) </a:t>
            </a:r>
          </a:p>
          <a:p>
            <a:pPr>
              <a:lnSpc>
                <a:spcPct val="120000"/>
              </a:lnSpc>
            </a:pPr>
            <a:r>
              <a:rPr lang="en-GB" sz="5600" dirty="0"/>
              <a:t>EU calls for solidarity but undermined by bilateral energy deals/long term supply contracts in the gas sector </a:t>
            </a:r>
          </a:p>
          <a:p>
            <a:pPr>
              <a:lnSpc>
                <a:spcPct val="170000"/>
              </a:lnSpc>
            </a:pPr>
            <a:endParaRPr lang="it-IT" sz="5600" dirty="0" smtClean="0"/>
          </a:p>
          <a:p>
            <a:pPr>
              <a:lnSpc>
                <a:spcPct val="170000"/>
              </a:lnSpc>
            </a:pPr>
            <a:endParaRPr lang="it-IT" sz="5600" dirty="0"/>
          </a:p>
          <a:p>
            <a:pPr>
              <a:lnSpc>
                <a:spcPct val="170000"/>
              </a:lnSpc>
            </a:pPr>
            <a:endParaRPr lang="it-IT" sz="5600" dirty="0" smtClean="0"/>
          </a:p>
          <a:p>
            <a:pPr>
              <a:lnSpc>
                <a:spcPct val="170000"/>
              </a:lnSpc>
            </a:pPr>
            <a:endParaRPr lang="it-IT" sz="5600" dirty="0"/>
          </a:p>
          <a:p>
            <a:pPr>
              <a:lnSpc>
                <a:spcPct val="170000"/>
              </a:lnSpc>
            </a:pPr>
            <a:endParaRPr lang="it-IT" sz="5600" dirty="0" smtClean="0"/>
          </a:p>
          <a:p>
            <a:pPr>
              <a:lnSpc>
                <a:spcPct val="170000"/>
              </a:lnSpc>
            </a:pPr>
            <a:endParaRPr lang="it-IT" sz="5600" dirty="0"/>
          </a:p>
          <a:p>
            <a:pPr>
              <a:lnSpc>
                <a:spcPct val="170000"/>
              </a:lnSpc>
            </a:pPr>
            <a:endParaRPr lang="it-IT" sz="5600" dirty="0" smtClean="0"/>
          </a:p>
          <a:p>
            <a:endParaRPr lang="it-IT" dirty="0"/>
          </a:p>
          <a:p>
            <a:endParaRPr lang="it-IT" dirty="0" smtClean="0"/>
          </a:p>
          <a:p>
            <a:endParaRPr lang="it-IT" dirty="0"/>
          </a:p>
          <a:p>
            <a:endParaRPr lang="it-IT" dirty="0" smtClean="0"/>
          </a:p>
          <a:p>
            <a:endParaRPr lang="it-IT" dirty="0"/>
          </a:p>
          <a:p>
            <a:endParaRPr lang="it-IT" dirty="0"/>
          </a:p>
        </p:txBody>
      </p:sp>
    </p:spTree>
    <p:extLst>
      <p:ext uri="{BB962C8B-B14F-4D97-AF65-F5344CB8AC3E}">
        <p14:creationId xmlns:p14="http://schemas.microsoft.com/office/powerpoint/2010/main" val="22417247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a:xfrm>
            <a:off x="762000" y="404664"/>
            <a:ext cx="7543800" cy="5760640"/>
          </a:xfrm>
        </p:spPr>
        <p:txBody>
          <a:bodyPr>
            <a:normAutofit/>
          </a:bodyPr>
          <a:lstStyle/>
          <a:p>
            <a:endParaRPr lang="it-IT" dirty="0" smtClean="0"/>
          </a:p>
          <a:p>
            <a:endParaRPr lang="it-IT" dirty="0"/>
          </a:p>
          <a:p>
            <a:pPr>
              <a:buFontTx/>
              <a:buNone/>
            </a:pPr>
            <a:endParaRPr lang="en-GB" dirty="0" smtClean="0"/>
          </a:p>
          <a:p>
            <a:pPr>
              <a:buFontTx/>
              <a:buNone/>
            </a:pPr>
            <a:endParaRPr lang="en-GB" dirty="0"/>
          </a:p>
          <a:p>
            <a:pPr>
              <a:buFontTx/>
              <a:buNone/>
            </a:pPr>
            <a:endParaRPr lang="en-GB" sz="1900" dirty="0" smtClean="0"/>
          </a:p>
          <a:p>
            <a:pPr>
              <a:buFontTx/>
              <a:buNone/>
            </a:pPr>
            <a:r>
              <a:rPr lang="en-GB" sz="1900" b="1" dirty="0"/>
              <a:t>Page 3: Producers </a:t>
            </a:r>
            <a:r>
              <a:rPr lang="en-GB" sz="1900" b="1" dirty="0" err="1"/>
              <a:t>Vs</a:t>
            </a:r>
            <a:r>
              <a:rPr lang="en-GB" sz="1900" b="1" dirty="0"/>
              <a:t> Consumers of energy</a:t>
            </a:r>
            <a:r>
              <a:rPr lang="en-GB" sz="1900" dirty="0"/>
              <a:t> (continued)</a:t>
            </a:r>
          </a:p>
          <a:p>
            <a:pPr>
              <a:buFontTx/>
              <a:buNone/>
            </a:pPr>
            <a:endParaRPr lang="en-GB" dirty="0" smtClean="0"/>
          </a:p>
          <a:p>
            <a:pPr>
              <a:buFontTx/>
              <a:buNone/>
            </a:pPr>
            <a:r>
              <a:rPr lang="en-GB" sz="1600" dirty="0" smtClean="0"/>
              <a:t>Wider </a:t>
            </a:r>
            <a:r>
              <a:rPr lang="en-GB" sz="1600" dirty="0"/>
              <a:t>context is mostly political: </a:t>
            </a:r>
          </a:p>
          <a:p>
            <a:pPr>
              <a:buFontTx/>
              <a:buNone/>
            </a:pPr>
            <a:endParaRPr lang="en-GB" sz="1600" dirty="0"/>
          </a:p>
          <a:p>
            <a:r>
              <a:rPr lang="en-GB" sz="1600" dirty="0"/>
              <a:t>Association of producer countries with rogue governments – Iran, Venezuela, Myanmar (Libya) </a:t>
            </a:r>
          </a:p>
          <a:p>
            <a:r>
              <a:rPr lang="en-GB" sz="1600" dirty="0"/>
              <a:t>Risks higher in these countries as governments are not pro-Western </a:t>
            </a:r>
          </a:p>
          <a:p>
            <a:r>
              <a:rPr lang="en-GB" sz="1600" dirty="0"/>
              <a:t>Nationalisation and resource nationalism </a:t>
            </a:r>
          </a:p>
          <a:p>
            <a:pPr>
              <a:buFontTx/>
              <a:buNone/>
            </a:pPr>
            <a:r>
              <a:rPr lang="en-GB" dirty="0"/>
              <a:t> </a:t>
            </a:r>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p:txBody>
      </p:sp>
    </p:spTree>
    <p:extLst>
      <p:ext uri="{BB962C8B-B14F-4D97-AF65-F5344CB8AC3E}">
        <p14:creationId xmlns:p14="http://schemas.microsoft.com/office/powerpoint/2010/main" val="36660500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a:xfrm>
            <a:off x="762000" y="404664"/>
            <a:ext cx="7543800" cy="5760640"/>
          </a:xfrm>
        </p:spPr>
        <p:txBody>
          <a:bodyPr>
            <a:normAutofit fontScale="32500" lnSpcReduction="20000"/>
          </a:bodyPr>
          <a:lstStyle/>
          <a:p>
            <a:endParaRPr lang="it-IT" dirty="0" smtClean="0"/>
          </a:p>
          <a:p>
            <a:pPr>
              <a:lnSpc>
                <a:spcPct val="80000"/>
              </a:lnSpc>
              <a:buFontTx/>
              <a:buNone/>
            </a:pPr>
            <a:endParaRPr lang="en-GB" dirty="0" smtClean="0"/>
          </a:p>
          <a:p>
            <a:pPr>
              <a:lnSpc>
                <a:spcPct val="80000"/>
              </a:lnSpc>
              <a:buFontTx/>
              <a:buNone/>
            </a:pPr>
            <a:endParaRPr lang="en-GB" dirty="0"/>
          </a:p>
          <a:p>
            <a:pPr>
              <a:lnSpc>
                <a:spcPct val="80000"/>
              </a:lnSpc>
              <a:buFontTx/>
              <a:buNone/>
            </a:pPr>
            <a:endParaRPr lang="en-GB" dirty="0" smtClean="0"/>
          </a:p>
          <a:p>
            <a:pPr>
              <a:lnSpc>
                <a:spcPct val="80000"/>
              </a:lnSpc>
              <a:buFontTx/>
              <a:buNone/>
            </a:pPr>
            <a:endParaRPr lang="en-GB" dirty="0"/>
          </a:p>
          <a:p>
            <a:pPr>
              <a:lnSpc>
                <a:spcPct val="80000"/>
              </a:lnSpc>
              <a:buFontTx/>
              <a:buNone/>
            </a:pPr>
            <a:endParaRPr lang="en-GB" dirty="0" smtClean="0"/>
          </a:p>
          <a:p>
            <a:pPr>
              <a:lnSpc>
                <a:spcPct val="80000"/>
              </a:lnSpc>
              <a:buFontTx/>
              <a:buNone/>
            </a:pPr>
            <a:endParaRPr lang="en-GB" dirty="0"/>
          </a:p>
          <a:p>
            <a:pPr>
              <a:lnSpc>
                <a:spcPct val="80000"/>
              </a:lnSpc>
              <a:buFontTx/>
              <a:buNone/>
            </a:pPr>
            <a:endParaRPr lang="en-GB" dirty="0" smtClean="0"/>
          </a:p>
          <a:p>
            <a:pPr>
              <a:lnSpc>
                <a:spcPct val="80000"/>
              </a:lnSpc>
              <a:buFontTx/>
              <a:buNone/>
            </a:pPr>
            <a:endParaRPr lang="en-GB" dirty="0"/>
          </a:p>
          <a:p>
            <a:pPr>
              <a:lnSpc>
                <a:spcPct val="80000"/>
              </a:lnSpc>
              <a:buFontTx/>
              <a:buNone/>
            </a:pPr>
            <a:endParaRPr lang="en-GB" dirty="0" smtClean="0"/>
          </a:p>
          <a:p>
            <a:pPr>
              <a:lnSpc>
                <a:spcPct val="80000"/>
              </a:lnSpc>
              <a:buFontTx/>
              <a:buNone/>
            </a:pPr>
            <a:endParaRPr lang="en-GB" sz="4500" dirty="0"/>
          </a:p>
          <a:p>
            <a:pPr>
              <a:lnSpc>
                <a:spcPct val="80000"/>
              </a:lnSpc>
              <a:buFontTx/>
              <a:buNone/>
            </a:pPr>
            <a:endParaRPr lang="en-GB" sz="4500" dirty="0" smtClean="0"/>
          </a:p>
          <a:p>
            <a:pPr>
              <a:lnSpc>
                <a:spcPct val="80000"/>
              </a:lnSpc>
              <a:buFontTx/>
              <a:buNone/>
            </a:pPr>
            <a:r>
              <a:rPr lang="en-GB" sz="4500" b="1" dirty="0"/>
              <a:t>Page 4: Russia as a producer: a special case ?</a:t>
            </a:r>
            <a:r>
              <a:rPr lang="en-GB" sz="4500" dirty="0"/>
              <a:t> </a:t>
            </a:r>
          </a:p>
          <a:p>
            <a:pPr>
              <a:lnSpc>
                <a:spcPct val="80000"/>
              </a:lnSpc>
              <a:buFontTx/>
              <a:buNone/>
            </a:pPr>
            <a:endParaRPr lang="en-GB" dirty="0" smtClean="0"/>
          </a:p>
          <a:p>
            <a:pPr>
              <a:lnSpc>
                <a:spcPct val="80000"/>
              </a:lnSpc>
              <a:buFontTx/>
              <a:buNone/>
            </a:pPr>
            <a:endParaRPr lang="en-GB" dirty="0"/>
          </a:p>
          <a:p>
            <a:pPr>
              <a:lnSpc>
                <a:spcPct val="80000"/>
              </a:lnSpc>
              <a:buFontTx/>
              <a:buNone/>
            </a:pPr>
            <a:endParaRPr lang="en-GB" sz="4300" dirty="0" smtClean="0"/>
          </a:p>
          <a:p>
            <a:pPr>
              <a:lnSpc>
                <a:spcPct val="80000"/>
              </a:lnSpc>
              <a:buFontTx/>
              <a:buNone/>
            </a:pPr>
            <a:r>
              <a:rPr lang="en-GB" sz="4300" dirty="0" smtClean="0"/>
              <a:t>Russia </a:t>
            </a:r>
            <a:r>
              <a:rPr lang="en-GB" sz="4300" dirty="0"/>
              <a:t>is not simply an energy producing country; it is also the chief successor state of the </a:t>
            </a:r>
            <a:r>
              <a:rPr lang="en-GB" sz="4300" dirty="0" smtClean="0"/>
              <a:t>Soviet</a:t>
            </a:r>
          </a:p>
          <a:p>
            <a:pPr>
              <a:lnSpc>
                <a:spcPct val="80000"/>
              </a:lnSpc>
              <a:buFontTx/>
              <a:buNone/>
            </a:pPr>
            <a:r>
              <a:rPr lang="en-GB" sz="4300" dirty="0" smtClean="0"/>
              <a:t>Union </a:t>
            </a:r>
            <a:r>
              <a:rPr lang="en-GB" sz="4300" dirty="0"/>
              <a:t>and a major Eurasian power , which brings with it a certain “political baggage”</a:t>
            </a:r>
          </a:p>
          <a:p>
            <a:pPr>
              <a:lnSpc>
                <a:spcPct val="80000"/>
              </a:lnSpc>
              <a:buFontTx/>
              <a:buNone/>
            </a:pPr>
            <a:endParaRPr lang="en-GB" sz="4300" dirty="0"/>
          </a:p>
          <a:p>
            <a:pPr>
              <a:lnSpc>
                <a:spcPct val="80000"/>
              </a:lnSpc>
              <a:buFontTx/>
              <a:buNone/>
            </a:pPr>
            <a:r>
              <a:rPr lang="en-GB" sz="4300" dirty="0"/>
              <a:t>Message: </a:t>
            </a:r>
            <a:r>
              <a:rPr lang="en-GB" sz="4300" b="1" dirty="0"/>
              <a:t>Russia’s energy relationship with Europe predominantly viewed in a wider-context </a:t>
            </a:r>
          </a:p>
          <a:p>
            <a:pPr>
              <a:lnSpc>
                <a:spcPct val="80000"/>
              </a:lnSpc>
            </a:pPr>
            <a:endParaRPr lang="en-GB" sz="4300" b="1" u="sng" dirty="0"/>
          </a:p>
          <a:p>
            <a:pPr>
              <a:lnSpc>
                <a:spcPct val="80000"/>
              </a:lnSpc>
              <a:buFontTx/>
              <a:buNone/>
            </a:pPr>
            <a:r>
              <a:rPr lang="en-GB" sz="4300" u="sng" dirty="0"/>
              <a:t>There is still a certain anti-Russian flavour in the West. Many factors have led to this: </a:t>
            </a:r>
            <a:endParaRPr lang="en-GB" sz="4300" dirty="0"/>
          </a:p>
          <a:p>
            <a:pPr>
              <a:lnSpc>
                <a:spcPct val="80000"/>
              </a:lnSpc>
              <a:buFontTx/>
              <a:buNone/>
            </a:pPr>
            <a:endParaRPr lang="en-GB" sz="4300" dirty="0"/>
          </a:p>
          <a:p>
            <a:pPr>
              <a:lnSpc>
                <a:spcPct val="80000"/>
              </a:lnSpc>
              <a:buFontTx/>
              <a:buAutoNum type="arabicPeriod"/>
            </a:pPr>
            <a:r>
              <a:rPr lang="en-GB" sz="4300" dirty="0"/>
              <a:t>Stereotypes and myths still exist: </a:t>
            </a:r>
          </a:p>
          <a:p>
            <a:pPr>
              <a:lnSpc>
                <a:spcPct val="80000"/>
              </a:lnSpc>
              <a:buFontTx/>
              <a:buNone/>
            </a:pPr>
            <a:endParaRPr lang="en-GB" sz="4300" dirty="0"/>
          </a:p>
          <a:p>
            <a:pPr>
              <a:lnSpc>
                <a:spcPct val="80000"/>
              </a:lnSpc>
            </a:pPr>
            <a:r>
              <a:rPr lang="en-GB" sz="4300" dirty="0"/>
              <a:t>Cold War warrior still in power in the West</a:t>
            </a:r>
          </a:p>
          <a:p>
            <a:pPr>
              <a:lnSpc>
                <a:spcPct val="80000"/>
              </a:lnSpc>
            </a:pPr>
            <a:r>
              <a:rPr lang="en-GB" sz="4300" dirty="0"/>
              <a:t>Ex-Warsaw Pact states now in the EU (revenge syndrome) </a:t>
            </a:r>
          </a:p>
          <a:p>
            <a:pPr>
              <a:lnSpc>
                <a:spcPct val="80000"/>
              </a:lnSpc>
            </a:pPr>
            <a:r>
              <a:rPr lang="en-GB" sz="4300" dirty="0"/>
              <a:t>Diaspora </a:t>
            </a:r>
            <a:r>
              <a:rPr lang="en-GB" sz="4300" dirty="0" err="1"/>
              <a:t>Balts</a:t>
            </a:r>
            <a:r>
              <a:rPr lang="en-GB" sz="4300" dirty="0"/>
              <a:t> and Ukrainians </a:t>
            </a:r>
          </a:p>
          <a:p>
            <a:pPr>
              <a:lnSpc>
                <a:spcPct val="80000"/>
              </a:lnSpc>
            </a:pPr>
            <a:r>
              <a:rPr lang="en-GB" sz="4300" dirty="0"/>
              <a:t>Russia is the former-“Red Menace” </a:t>
            </a:r>
          </a:p>
          <a:p>
            <a:pPr>
              <a:lnSpc>
                <a:spcPct val="80000"/>
              </a:lnSpc>
              <a:buFontTx/>
              <a:buNone/>
            </a:pPr>
            <a:endParaRPr lang="en-GB" sz="4300" dirty="0"/>
          </a:p>
          <a:p>
            <a:pPr>
              <a:lnSpc>
                <a:spcPct val="80000"/>
              </a:lnSpc>
              <a:buFontTx/>
              <a:buNone/>
            </a:pPr>
            <a:r>
              <a:rPr lang="en-GB" sz="4300" dirty="0"/>
              <a:t>2. Practical issues/debate: </a:t>
            </a:r>
          </a:p>
          <a:p>
            <a:pPr>
              <a:lnSpc>
                <a:spcPct val="80000"/>
              </a:lnSpc>
              <a:buFontTx/>
              <a:buNone/>
            </a:pPr>
            <a:endParaRPr lang="en-GB" sz="4300" dirty="0"/>
          </a:p>
          <a:p>
            <a:pPr>
              <a:lnSpc>
                <a:spcPct val="80000"/>
              </a:lnSpc>
            </a:pPr>
            <a:r>
              <a:rPr lang="en-GB" sz="4300" dirty="0"/>
              <a:t>Rolling back of democracy in Russia under VVP </a:t>
            </a:r>
          </a:p>
          <a:p>
            <a:pPr>
              <a:lnSpc>
                <a:spcPct val="80000"/>
              </a:lnSpc>
            </a:pPr>
            <a:r>
              <a:rPr lang="en-GB" sz="4300" dirty="0"/>
              <a:t>Georgia war August 2008 – can we trust Russia ! </a:t>
            </a:r>
          </a:p>
          <a:p>
            <a:pPr>
              <a:lnSpc>
                <a:spcPct val="80000"/>
              </a:lnSpc>
            </a:pPr>
            <a:r>
              <a:rPr lang="en-GB" sz="4300" dirty="0"/>
              <a:t>Energy as a political weapon – VVP Dissertation </a:t>
            </a:r>
          </a:p>
          <a:p>
            <a:pPr>
              <a:lnSpc>
                <a:spcPct val="80000"/>
              </a:lnSpc>
            </a:pPr>
            <a:r>
              <a:rPr lang="en-GB" sz="4300" dirty="0"/>
              <a:t>Moscow’s restrictions on sovereignty of CIS states </a:t>
            </a:r>
          </a:p>
          <a:p>
            <a:endParaRPr lang="it-IT" sz="4300" dirty="0" smtClean="0"/>
          </a:p>
          <a:p>
            <a:endParaRPr lang="it-IT" sz="4300" dirty="0"/>
          </a:p>
          <a:p>
            <a:endParaRPr lang="it-IT" sz="3500" dirty="0" smtClean="0"/>
          </a:p>
          <a:p>
            <a:endParaRPr lang="it-IT" sz="3500"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p:txBody>
      </p:sp>
    </p:spTree>
    <p:extLst>
      <p:ext uri="{BB962C8B-B14F-4D97-AF65-F5344CB8AC3E}">
        <p14:creationId xmlns:p14="http://schemas.microsoft.com/office/powerpoint/2010/main" val="35122147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56</TotalTime>
  <Words>1896</Words>
  <Application>Microsoft Office PowerPoint</Application>
  <PresentationFormat>Presentazione su schermo (4:3)</PresentationFormat>
  <Paragraphs>557</Paragraphs>
  <Slides>15</Slides>
  <Notes>0</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NewsPrint</vt:lpstr>
      <vt:lpstr>Energy Security  within Trans – National Energy Policy</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Security  within Trans – National Energy Policy</dc:title>
  <dc:creator>Fabi</dc:creator>
  <cp:lastModifiedBy>Fabi</cp:lastModifiedBy>
  <cp:revision>30</cp:revision>
  <dcterms:created xsi:type="dcterms:W3CDTF">2011-03-22T08:28:28Z</dcterms:created>
  <dcterms:modified xsi:type="dcterms:W3CDTF">2011-03-22T09:24:43Z</dcterms:modified>
</cp:coreProperties>
</file>